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3"/>
    <p:sldId id="258" r:id="rId4"/>
    <p:sldId id="259" r:id="rId5"/>
    <p:sldId id="260" r:id="rId6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0" Type="http://schemas.openxmlformats.org/officeDocument/2006/relationships/tableStyles" Target="tableStyles.xml"/><Relationship Id="rId5" Type="http://schemas.openxmlformats.org/officeDocument/2006/relationships/slide" Target="slides/slide3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4DB92-9165-40A8-BF30-9AC3E4F97C3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4B1D2-2E21-4DBA-B6DD-F24A568453A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4B1D2-2E21-4DBA-B6DD-F24A568453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720B4-666D-4094-B0F1-DB5AAAAB16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D295-3B70-4357-8FAB-2C4824072FE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6.GIF"/><Relationship Id="rId1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0.GIF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3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3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3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3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22.jpeg"/><Relationship Id="rId3" Type="http://schemas.openxmlformats.org/officeDocument/2006/relationships/hyperlink" Target="http://www.zcom.com/m/yingyuwenzhai/15626/" TargetMode="External"/><Relationship Id="rId2" Type="http://schemas.openxmlformats.org/officeDocument/2006/relationships/image" Target="../media/image21.jpeg"/><Relationship Id="rId1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26.jpeg"/><Relationship Id="rId4" Type="http://schemas.openxmlformats.org/officeDocument/2006/relationships/hyperlink" Target="http://images.bookuu.com/photo/book/C/00851/97875064243561603175-fm.jpg" TargetMode="External"/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slides/_rels/slide4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0.jpeg"/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slides/_rels/slide4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s/_rels/slide4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36.jpeg"/><Relationship Id="rId2" Type="http://schemas.openxmlformats.org/officeDocument/2006/relationships/image" Target="../media/image35.png"/><Relationship Id="rId1" Type="http://schemas.openxmlformats.org/officeDocument/2006/relationships/image" Target="../media/image34.jpe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399593" y="805677"/>
            <a:ext cx="8352928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4400" b="1" dirty="0">
                <a:solidFill>
                  <a:srgbClr val="0000CC"/>
                </a:solidFill>
              </a:rPr>
              <a:t>Unit 1</a:t>
            </a:r>
            <a:endParaRPr lang="en-US" altLang="zh-CN" sz="4400" b="1" dirty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altLang="zh-CN" sz="4800" b="1" dirty="0">
                <a:solidFill>
                  <a:srgbClr val="0000CC"/>
                </a:solidFill>
              </a:rPr>
              <a:t>How can we become good </a:t>
            </a:r>
            <a:endParaRPr lang="en-US" altLang="zh-CN" sz="4800" b="1" dirty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altLang="zh-CN" sz="4800" b="1" dirty="0">
                <a:solidFill>
                  <a:srgbClr val="0000CC"/>
                </a:solidFill>
              </a:rPr>
              <a:t>learners?</a:t>
            </a:r>
            <a:endParaRPr lang="en-US" altLang="zh-CN" sz="4800" b="1" dirty="0">
              <a:solidFill>
                <a:srgbClr val="0000CC"/>
              </a:solidFill>
            </a:endParaRPr>
          </a:p>
        </p:txBody>
      </p:sp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2118394" y="3717032"/>
            <a:ext cx="4968875" cy="4219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4000" b="1" kern="10" dirty="0">
                <a:ln w="9525">
                  <a:noFill/>
                  <a:round/>
                </a:ln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Section B 3a- Self Check</a:t>
            </a:r>
            <a:endParaRPr lang="zh-CN" altLang="en-US" sz="4000" b="1" kern="10" dirty="0">
              <a:ln w="9525">
                <a:noFill/>
                <a:round/>
              </a:ln>
              <a:solidFill>
                <a:srgbClr val="FF0000"/>
              </a:solidFill>
              <a:latin typeface="Arial" panose="020B0604020202020204"/>
              <a:cs typeface="Arial" panose="020B0604020202020204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323850" y="692150"/>
            <a:ext cx="849788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en-US" altLang="zh-CN" sz="3600" b="1" dirty="0">
                <a:latin typeface="Times New Roman" panose="02020603050405020304" pitchFamily="18" charset="0"/>
              </a:rPr>
              <a:t>3.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最好的减肥方法就是少吃多运动。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3600" b="1" dirty="0">
                <a:latin typeface="Times New Roman" panose="02020603050405020304" pitchFamily="18" charset="0"/>
              </a:rPr>
              <a:t>4.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离开教室前别忘了关灯关窗。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827088" y="4200525"/>
            <a:ext cx="813752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5000"/>
              </a:lnSpc>
            </a:pPr>
            <a:r>
              <a:rPr kumimoji="1"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Don’t forget to turn off the lights and close the windows before you leave the classroom.</a:t>
            </a:r>
            <a:endParaRPr kumimoji="1"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828675" y="1752600"/>
            <a:ext cx="78486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5000"/>
              </a:lnSpc>
            </a:pPr>
            <a:r>
              <a:rPr kumimoji="1"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The best way of losing weight is to eat </a:t>
            </a:r>
            <a:endParaRPr kumimoji="1"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kumimoji="1"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less and do more exercise.</a:t>
            </a:r>
            <a:endParaRPr kumimoji="1"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/>
      <p:bldP spid="1536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215900" y="333375"/>
            <a:ext cx="88201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3600" b="1" dirty="0">
                <a:latin typeface="Times New Roman" panose="02020603050405020304" pitchFamily="18" charset="0"/>
              </a:rPr>
              <a:t>5. --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我没有同伴可以练习英语。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r>
              <a:rPr kumimoji="1" lang="zh-CN" altLang="en-US" sz="3600" b="1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--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或许，你应该参加一个英语俱乐部。</a:t>
            </a:r>
            <a:br>
              <a:rPr kumimoji="1" lang="zh-CN" altLang="en-US" sz="3600" b="1" dirty="0">
                <a:latin typeface="Times New Roman" panose="02020603050405020304" pitchFamily="18" charset="0"/>
              </a:rPr>
            </a:br>
            <a:r>
              <a:rPr kumimoji="1" lang="zh-CN" altLang="en-US" sz="3600" b="1" dirty="0">
                <a:latin typeface="Times New Roman" panose="02020603050405020304" pitchFamily="18" charset="0"/>
              </a:rPr>
              <a:t>    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r>
              <a:rPr kumimoji="1" lang="en-US" altLang="zh-CN" sz="3600" b="1" dirty="0">
                <a:latin typeface="Times New Roman" panose="02020603050405020304" pitchFamily="18" charset="0"/>
              </a:rPr>
              <a:t>6.  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大声朗读来练习发音怎么样？</a:t>
            </a:r>
            <a:br>
              <a:rPr kumimoji="1" lang="zh-CN" altLang="en-US" sz="3600" b="1" dirty="0">
                <a:latin typeface="Times New Roman" panose="02020603050405020304" pitchFamily="18" charset="0"/>
              </a:rPr>
            </a:b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endParaRPr kumimoji="1" lang="zh-CN" altLang="en-US" sz="36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kumimoji="1" lang="en-US" altLang="zh-CN" sz="3600" b="1" dirty="0">
                <a:latin typeface="Times New Roman" panose="02020603050405020304" pitchFamily="18" charset="0"/>
              </a:rPr>
              <a:t>7.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你为什么不参加一个英语俱乐部呢？     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r>
              <a:rPr kumimoji="1" lang="zh-CN" altLang="en-US" sz="3600" b="1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36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Why don’t you join an English language </a:t>
            </a:r>
            <a:endParaRPr kumimoji="1" lang="en-US" altLang="zh-CN" sz="36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kumimoji="1" lang="en-US" altLang="zh-CN" sz="36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    club? </a:t>
            </a:r>
            <a:endParaRPr kumimoji="1" lang="en-US" altLang="zh-CN" sz="36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177800" y="1357313"/>
            <a:ext cx="943451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  <a:t>    -- I don’t have a partner to practice </a:t>
            </a:r>
            <a:endParaRPr kumimoji="1" lang="en-US" altLang="zh-CN" sz="3600" b="1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  <a:t>       English with. </a:t>
            </a:r>
            <a:b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</a:br>
            <a: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  <a:t>    -- Maybe you should join an English club. </a:t>
            </a:r>
            <a:b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</a:br>
            <a:endParaRPr kumimoji="1" lang="en-US" altLang="zh-CN" sz="3600" b="1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755650" y="3717925"/>
            <a:ext cx="7920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  <a:t>  </a:t>
            </a:r>
            <a:endParaRPr kumimoji="1" lang="en-US" altLang="zh-CN" sz="3600" b="1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682625" y="3646488"/>
            <a:ext cx="7626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  <a:t>What about reading aloud to practice </a:t>
            </a:r>
            <a:endParaRPr kumimoji="1" lang="en-US" altLang="zh-CN" sz="3600" b="1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3600" b="1">
                <a:solidFill>
                  <a:srgbClr val="6600FF"/>
                </a:solidFill>
                <a:latin typeface="Times New Roman" panose="02020603050405020304" pitchFamily="18" charset="0"/>
              </a:rPr>
              <a:t>pronunciation? </a:t>
            </a:r>
            <a:endParaRPr kumimoji="1" lang="en-US" altLang="zh-CN" sz="3600" b="1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4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4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4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4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/>
      <p:bldP spid="1546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4"/>
          <p:cNvSpPr>
            <a:spLocks noChangeArrowheads="1"/>
          </p:cNvSpPr>
          <p:nvPr/>
        </p:nvSpPr>
        <p:spPr bwMode="auto">
          <a:xfrm>
            <a:off x="391953" y="404664"/>
            <a:ext cx="84582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 Your friend wants to improve his/her English and asks you for help. What </a:t>
            </a:r>
            <a:endParaRPr lang="en-US" altLang="zh-CN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three best ways to learn and why? Make some notes in the chart.</a:t>
            </a:r>
            <a:endParaRPr lang="en-US" altLang="zh-CN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0819" name="Group 3"/>
          <p:cNvGraphicFramePr>
            <a:graphicFrameLocks noGrp="1"/>
          </p:cNvGraphicFramePr>
          <p:nvPr/>
        </p:nvGraphicFramePr>
        <p:xfrm>
          <a:off x="197296" y="2420888"/>
          <a:ext cx="6324600" cy="4058920"/>
        </p:xfrm>
        <a:graphic>
          <a:graphicData uri="http://schemas.openxmlformats.org/drawingml/2006/table">
            <a:tbl>
              <a:tblPr/>
              <a:tblGrid>
                <a:gridCol w="2667000"/>
                <a:gridCol w="365760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Best ways to learn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Reasons 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1.Being interested in what you do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If you are interested in </a:t>
                      </a:r>
                      <a:r>
                        <a:rPr kumimoji="0" lang="en-US" altLang="zh-CN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sth</a:t>
                      </a: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, your brain will be more active and…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3.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0836" name="Group 20"/>
          <p:cNvGraphicFramePr>
            <a:graphicFrameLocks noGrp="1"/>
          </p:cNvGraphicFramePr>
          <p:nvPr/>
        </p:nvGraphicFramePr>
        <p:xfrm>
          <a:off x="6521896" y="2420888"/>
          <a:ext cx="2514600" cy="4045903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Examples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970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If you like music, you can listen to English songs.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" y="1828800"/>
            <a:ext cx="8305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990600" y="2209800"/>
            <a:ext cx="7620000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5000"/>
              </a:lnSpc>
            </a:pPr>
            <a:r>
              <a:rPr lang="en-US" altLang="en-US" sz="3000" b="1" dirty="0">
                <a:latin typeface="Times New Roman" panose="02020603050405020304" pitchFamily="18" charset="0"/>
              </a:rPr>
              <a:t>Try to use the following expressions:</a:t>
            </a:r>
            <a:endParaRPr lang="en-US" altLang="en-US" sz="30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en-US" sz="3000" b="1" dirty="0">
                <a:latin typeface="Times New Roman" panose="02020603050405020304" pitchFamily="18" charset="0"/>
              </a:rPr>
              <a:t>I think you should ...</a:t>
            </a:r>
            <a:endParaRPr lang="en-US" altLang="en-US" sz="30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en-US" sz="3000" b="1" dirty="0">
                <a:latin typeface="Times New Roman" panose="02020603050405020304" pitchFamily="18" charset="0"/>
              </a:rPr>
              <a:t>If you do this, you will ...</a:t>
            </a:r>
            <a:endParaRPr lang="en-US" altLang="zh-CN" sz="30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en-US" sz="3000" b="1" dirty="0">
                <a:latin typeface="Times New Roman" panose="02020603050405020304" pitchFamily="18" charset="0"/>
              </a:rPr>
              <a:t>... It is also a good idea to ... because ...</a:t>
            </a:r>
            <a:endParaRPr lang="en-US" altLang="en-US" sz="30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en-US" sz="3000" b="1" dirty="0">
                <a:latin typeface="Times New Roman" panose="02020603050405020304" pitchFamily="18" charset="0"/>
              </a:rPr>
              <a:t>You could try to improve your English by ...</a:t>
            </a:r>
            <a:endParaRPr lang="en-US" altLang="en-US" sz="30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zh-CN" sz="3000" b="1" dirty="0">
                <a:latin typeface="Times New Roman" panose="02020603050405020304" pitchFamily="18" charset="0"/>
              </a:rPr>
              <a:t>This</a:t>
            </a:r>
            <a:r>
              <a:rPr lang="en-US" altLang="en-US" sz="3000" b="1" dirty="0">
                <a:latin typeface="Times New Roman" panose="02020603050405020304" pitchFamily="18" charset="0"/>
              </a:rPr>
              <a:t> will help you to ...</a:t>
            </a:r>
            <a:endParaRPr lang="en-US" altLang="zh-CN" sz="3000" b="1" dirty="0">
              <a:latin typeface="Times New Roman" panose="02020603050405020304" pitchFamily="18" charset="0"/>
            </a:endParaRP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304800" y="457200"/>
            <a:ext cx="8458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 Write a letter to your friend. Give him</a:t>
            </a:r>
            <a:endParaRPr lang="en-US" altLang="zh-CN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/her some advice about the best ways to learn English. Use your notes in 3a.</a:t>
            </a:r>
            <a:endParaRPr lang="en-US" altLang="zh-CN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457200" y="1600200"/>
            <a:ext cx="8382000" cy="485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en-US" sz="3200" b="1" dirty="0">
                <a:latin typeface="Times New Roman" panose="02020603050405020304" pitchFamily="18" charset="0"/>
              </a:rPr>
              <a:t>Dear </a:t>
            </a:r>
            <a:r>
              <a:rPr lang="en-US" altLang="zh-CN" sz="3200" b="1" dirty="0">
                <a:latin typeface="Times New Roman" panose="02020603050405020304" pitchFamily="18" charset="0"/>
              </a:rPr>
              <a:t>Mary,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en-US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There are three good ways to 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help you </a:t>
            </a:r>
            <a:r>
              <a:rPr lang="en-US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learn </a:t>
            </a:r>
            <a:endParaRPr lang="en-US" altLang="zh-CN" sz="32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en-US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English.</a:t>
            </a:r>
            <a:endParaRPr lang="en-US" altLang="en-US" sz="32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en-US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The first way</a:t>
            </a:r>
            <a:r>
              <a:rPr lang="en-US" altLang="en-US" sz="3200" b="1" dirty="0">
                <a:latin typeface="Times New Roman" panose="02020603050405020304" pitchFamily="18" charset="0"/>
              </a:rPr>
              <a:t> is </a:t>
            </a:r>
            <a:r>
              <a:rPr lang="en-US" altLang="zh-CN" sz="3200" b="1" dirty="0">
                <a:latin typeface="Times New Roman" panose="02020603050405020304" pitchFamily="18" charset="0"/>
              </a:rPr>
              <a:t>b</a:t>
            </a:r>
            <a:r>
              <a:rPr lang="en-US" altLang="en-US" sz="3200" b="1" dirty="0">
                <a:latin typeface="Times New Roman" panose="02020603050405020304" pitchFamily="18" charset="0"/>
              </a:rPr>
              <a:t>eing interested in what you do</a:t>
            </a:r>
            <a:r>
              <a:rPr lang="en-US" altLang="zh-CN" sz="3200" b="1" dirty="0">
                <a:latin typeface="Times New Roman" panose="02020603050405020304" pitchFamily="18" charset="0"/>
              </a:rPr>
              <a:t>. 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Because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en-US" altLang="zh-CN" sz="3000" b="1" dirty="0">
                <a:latin typeface="Times New Roman" panose="02020603050405020304" pitchFamily="18" charset="0"/>
              </a:rPr>
              <a:t>if you are interested in something, your brain will be more active and smart. </a:t>
            </a:r>
            <a:r>
              <a:rPr lang="en-US" altLang="zh-CN" sz="30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For example</a:t>
            </a:r>
            <a:r>
              <a:rPr lang="en-US" altLang="zh-CN" sz="3000" b="1" dirty="0">
                <a:latin typeface="Times New Roman" panose="02020603050405020304" pitchFamily="18" charset="0"/>
              </a:rPr>
              <a:t>, i</a:t>
            </a:r>
            <a:r>
              <a:rPr lang="en-US" altLang="en-US" sz="3000" b="1" dirty="0">
                <a:latin typeface="Times New Roman" panose="02020603050405020304" pitchFamily="18" charset="0"/>
              </a:rPr>
              <a:t>f you like music, you can </a:t>
            </a:r>
            <a:r>
              <a:rPr lang="en-US" altLang="zh-CN" sz="3000" b="1" dirty="0">
                <a:latin typeface="Times New Roman" panose="02020603050405020304" pitchFamily="18" charset="0"/>
              </a:rPr>
              <a:t>lean English by </a:t>
            </a:r>
            <a:r>
              <a:rPr lang="en-US" altLang="en-US" sz="3000" b="1" dirty="0">
                <a:latin typeface="Times New Roman" panose="02020603050405020304" pitchFamily="18" charset="0"/>
              </a:rPr>
              <a:t>listen</a:t>
            </a:r>
            <a:r>
              <a:rPr lang="en-US" altLang="zh-CN" sz="3000" b="1" dirty="0">
                <a:latin typeface="Times New Roman" panose="02020603050405020304" pitchFamily="18" charset="0"/>
              </a:rPr>
              <a:t>ing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zh-CN" sz="3000" b="1" dirty="0">
                <a:latin typeface="Times New Roman" panose="02020603050405020304" pitchFamily="18" charset="0"/>
              </a:rPr>
              <a:t>to </a:t>
            </a:r>
            <a:r>
              <a:rPr lang="en-US" altLang="en-US" sz="3000" b="1" dirty="0">
                <a:latin typeface="Times New Roman" panose="02020603050405020304" pitchFamily="18" charset="0"/>
              </a:rPr>
              <a:t>English songs.</a:t>
            </a:r>
            <a:r>
              <a:rPr lang="en-US" altLang="zh-CN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latin typeface="Times New Roman" panose="02020603050405020304" pitchFamily="18" charset="0"/>
              </a:rPr>
              <a:t>The second way is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endParaRPr lang="en-US" altLang="en-US" sz="3000" b="1" dirty="0">
              <a:latin typeface="Times New Roman" panose="02020603050405020304" pitchFamily="18" charset="0"/>
            </a:endParaRPr>
          </a:p>
        </p:txBody>
      </p:sp>
      <p:sp>
        <p:nvSpPr>
          <p:cNvPr id="157699" name="WordArt 15"/>
          <p:cNvSpPr>
            <a:spLocks noChangeArrowheads="1" noChangeShapeType="1" noTextEdit="1"/>
          </p:cNvSpPr>
          <p:nvPr/>
        </p:nvSpPr>
        <p:spPr bwMode="auto">
          <a:xfrm>
            <a:off x="1259632" y="533400"/>
            <a:ext cx="6552728" cy="922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3600" b="1" kern="10" dirty="0">
                <a:ln w="19050">
                  <a:solidFill>
                    <a:srgbClr val="FF6600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Complete the following letter.</a:t>
            </a:r>
            <a:endParaRPr lang="zh-CN" altLang="en-US" sz="3600" b="1" kern="10" dirty="0">
              <a:ln w="19050">
                <a:solidFill>
                  <a:srgbClr val="FF6600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762000" y="2743200"/>
            <a:ext cx="719613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kumimoji="1" lang="en-US" altLang="zh-CN" sz="4400" b="1">
                <a:solidFill>
                  <a:srgbClr val="9900CC"/>
                </a:solidFill>
                <a:latin typeface="Times New Roman" panose="02020603050405020304" pitchFamily="18" charset="0"/>
              </a:rPr>
              <a:t>Write a letter telling a friend </a:t>
            </a:r>
            <a:endParaRPr kumimoji="1" lang="en-US" altLang="zh-CN" sz="4400" b="1">
              <a:solidFill>
                <a:srgbClr val="9900CC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kumimoji="1" lang="en-US" altLang="zh-CN" sz="4400" b="1">
                <a:solidFill>
                  <a:srgbClr val="9900CC"/>
                </a:solidFill>
                <a:latin typeface="Times New Roman" panose="02020603050405020304" pitchFamily="18" charset="0"/>
              </a:rPr>
              <a:t>how to be a good learner.</a:t>
            </a:r>
            <a:endParaRPr kumimoji="1" lang="en-US" altLang="zh-CN" sz="4400" b="1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23" name="WordArt 15"/>
          <p:cNvSpPr>
            <a:spLocks noChangeArrowheads="1" noChangeShapeType="1" noTextEdit="1"/>
          </p:cNvSpPr>
          <p:nvPr/>
        </p:nvSpPr>
        <p:spPr bwMode="auto">
          <a:xfrm>
            <a:off x="1828800" y="990600"/>
            <a:ext cx="5105400" cy="922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3600" b="1" kern="10">
                <a:ln w="19050">
                  <a:solidFill>
                    <a:srgbClr val="FF6600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Writing task 2</a:t>
            </a:r>
            <a:endParaRPr lang="zh-CN" altLang="en-US" sz="3600" b="1" kern="10">
              <a:ln w="19050">
                <a:solidFill>
                  <a:srgbClr val="FF6600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pic>
        <p:nvPicPr>
          <p:cNvPr id="158724" name="Picture 48" descr="18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85800" y="5181600"/>
            <a:ext cx="80010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684213" y="1196975"/>
            <a:ext cx="784860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zh-CN" sz="3600" b="1" dirty="0">
                <a:latin typeface="Times New Roman" panose="02020603050405020304" pitchFamily="18" charset="0"/>
              </a:rPr>
              <a:t>Dear Li Lei,</a:t>
            </a:r>
            <a:endParaRPr kumimoji="1" lang="en-US" altLang="zh-CN" sz="36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3600" b="1" dirty="0">
                <a:latin typeface="Times New Roman" panose="02020603050405020304" pitchFamily="18" charset="0"/>
              </a:rPr>
              <a:t>     I know it isn’t easy to learn English well, but I have some ideas that may help. You said you couldn’t understand people who talked fast. Well, </a:t>
            </a:r>
            <a:r>
              <a:rPr kumimoji="1" lang="en-US" altLang="zh-CN" sz="36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you can try to listen for the most important words, not every word.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627313" y="549275"/>
            <a:ext cx="316865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l">
              <a:lnSpc>
                <a:spcPct val="95000"/>
              </a:lnSpc>
              <a:spcBef>
                <a:spcPct val="25000"/>
              </a:spcBef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Sample writing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68313" y="620713"/>
            <a:ext cx="8424862" cy="5589587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You can also do lots of listening practice.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I think it’s one of </a:t>
            </a:r>
            <a:r>
              <a:rPr lang="en-US" altLang="zh-CN" sz="3600" b="1">
                <a:solidFill>
                  <a:srgbClr val="FF00FF"/>
                </a:solidFill>
                <a:latin typeface="Times New Roman" panose="02020603050405020304" pitchFamily="18" charset="0"/>
              </a:rPr>
              <a:t>the secrets to becoming</a:t>
            </a:r>
            <a:r>
              <a:rPr lang="en-US" altLang="zh-CN" sz="3600" b="1">
                <a:latin typeface="Times New Roman" panose="02020603050405020304" pitchFamily="18" charset="0"/>
              </a:rPr>
              <a:t>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a good learner. Another thing that I think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important is English grammar. </a:t>
            </a:r>
            <a:r>
              <a:rPr lang="en-US" altLang="zh-CN" sz="3600" b="1">
                <a:solidFill>
                  <a:srgbClr val="FF00FF"/>
                </a:solidFill>
                <a:latin typeface="Times New Roman" panose="02020603050405020304" pitchFamily="18" charset="0"/>
              </a:rPr>
              <a:t>In order </a:t>
            </a:r>
            <a:endParaRPr lang="en-US" altLang="zh-CN" sz="3600" b="1">
              <a:solidFill>
                <a:srgbClr val="FF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solidFill>
                  <a:srgbClr val="FF00FF"/>
                </a:solidFill>
                <a:latin typeface="Times New Roman" panose="02020603050405020304" pitchFamily="18" charset="0"/>
              </a:rPr>
              <a:t>to</a:t>
            </a:r>
            <a:r>
              <a:rPr lang="en-US" altLang="zh-CN" sz="3600" b="1">
                <a:latin typeface="Times New Roman" panose="02020603050405020304" pitchFamily="18" charset="0"/>
              </a:rPr>
              <a:t> learn it well, you have to </a:t>
            </a:r>
            <a:r>
              <a:rPr lang="en-US" altLang="zh-CN" sz="3600" b="1">
                <a:solidFill>
                  <a:srgbClr val="FF00FF"/>
                </a:solidFill>
                <a:latin typeface="Times New Roman" panose="02020603050405020304" pitchFamily="18" charset="0"/>
              </a:rPr>
              <a:t>take</a:t>
            </a:r>
            <a:r>
              <a:rPr lang="en-US" altLang="zh-CN" sz="3600" b="1">
                <a:latin typeface="Times New Roman" panose="02020603050405020304" pitchFamily="18" charset="0"/>
              </a:rPr>
              <a:t> a lot of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grammar </a:t>
            </a:r>
            <a:r>
              <a:rPr lang="en-US" altLang="zh-CN" sz="3600" b="1">
                <a:solidFill>
                  <a:srgbClr val="FF00FF"/>
                </a:solidFill>
                <a:latin typeface="Times New Roman" panose="02020603050405020304" pitchFamily="18" charset="0"/>
              </a:rPr>
              <a:t>notes </a:t>
            </a:r>
            <a:r>
              <a:rPr lang="en-US" altLang="zh-CN" sz="3600" b="1">
                <a:latin typeface="Times New Roman" panose="02020603050405020304" pitchFamily="18" charset="0"/>
              </a:rPr>
              <a:t>in every class. You can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write English sentences using the</a:t>
            </a:r>
            <a:r>
              <a:rPr lang="en-US" altLang="zh-CN" sz="3600">
                <a:latin typeface="Times New Roman" panose="02020603050405020304" pitchFamily="18" charset="0"/>
              </a:rPr>
              <a:t> 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grammar you </a:t>
            </a:r>
            <a:r>
              <a:rPr kumimoji="1" lang="en-US" altLang="zh-CN" sz="3600" b="1">
                <a:latin typeface="Times New Roman" panose="02020603050405020304" pitchFamily="18" charset="0"/>
              </a:rPr>
              <a:t>are learning. You can </a:t>
            </a:r>
            <a:endParaRPr kumimoji="1" lang="en-US" altLang="zh-CN" sz="3600" b="1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755650" y="908050"/>
            <a:ext cx="784860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zh-CN" sz="3600" b="1">
                <a:latin typeface="Times New Roman" panose="02020603050405020304" pitchFamily="18" charset="0"/>
              </a:rPr>
              <a:t>also read more English books. Reading is as important as listening for us to learn English well. If you do so, I believe that you can learn English very well later on.                                                                                                                      </a:t>
            </a:r>
            <a:endParaRPr kumimoji="1"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3600" b="1">
                <a:latin typeface="Times New Roman" panose="02020603050405020304" pitchFamily="18" charset="0"/>
              </a:rPr>
              <a:t>Yours,                                                                                                   </a:t>
            </a:r>
            <a:endParaRPr kumimoji="1"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3600" b="1">
                <a:latin typeface="Times New Roman" panose="02020603050405020304" pitchFamily="18" charset="0"/>
              </a:rPr>
              <a:t>Mei mei</a:t>
            </a:r>
            <a:endParaRPr kumimoji="1" lang="en-US" altLang="zh-CN" sz="3600" b="1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WordArt 15"/>
          <p:cNvSpPr>
            <a:spLocks noChangeArrowheads="1" noChangeShapeType="1" noTextEdit="1"/>
          </p:cNvSpPr>
          <p:nvPr/>
        </p:nvSpPr>
        <p:spPr bwMode="auto">
          <a:xfrm>
            <a:off x="1905000" y="685800"/>
            <a:ext cx="5105400" cy="922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3600" b="1" kern="10" dirty="0">
                <a:ln w="19050">
                  <a:solidFill>
                    <a:srgbClr val="FF6600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Writing task 3</a:t>
            </a:r>
            <a:endParaRPr lang="zh-CN" altLang="en-US" sz="3600" b="1" kern="10" dirty="0">
              <a:ln w="19050">
                <a:solidFill>
                  <a:srgbClr val="FF6600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381000" y="1676400"/>
            <a:ext cx="82788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l"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根据提示内容写一篇题为“ </a:t>
            </a:r>
            <a:r>
              <a:rPr lang="en-US" altLang="zh-CN" sz="3200" b="1" dirty="0">
                <a:latin typeface="Times New Roman" panose="02020603050405020304" pitchFamily="18" charset="0"/>
              </a:rPr>
              <a:t>How to be a good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learner”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的作文。要求：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  <a:buFontTx/>
              <a:buAutoNum type="arabicPeriod"/>
            </a:pPr>
            <a:r>
              <a:rPr lang="zh-CN" altLang="en-US" sz="3200" b="1" dirty="0">
                <a:latin typeface="Times New Roman" panose="02020603050405020304" pitchFamily="18" charset="0"/>
              </a:rPr>
              <a:t>必须用上提示内容，语句通顺，书写规范。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  <a:buFontTx/>
              <a:buAutoNum type="arabicPeriod"/>
            </a:pPr>
            <a:r>
              <a:rPr lang="zh-CN" altLang="en-US" sz="3200" b="1" dirty="0">
                <a:latin typeface="Times New Roman" panose="02020603050405020304" pitchFamily="18" charset="0"/>
              </a:rPr>
              <a:t> 词数</a:t>
            </a:r>
            <a:r>
              <a:rPr lang="en-US" altLang="zh-CN" sz="3200" b="1" dirty="0">
                <a:latin typeface="Times New Roman" panose="02020603050405020304" pitchFamily="18" charset="0"/>
              </a:rPr>
              <a:t>80</a:t>
            </a:r>
            <a:r>
              <a:rPr lang="zh-CN" altLang="en-US" sz="3200" b="1" dirty="0">
                <a:latin typeface="Times New Roman" panose="02020603050405020304" pitchFamily="18" charset="0"/>
              </a:rPr>
              <a:t>左右。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提示：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habit, way</a:t>
            </a:r>
            <a:r>
              <a:rPr lang="en-US" altLang="zh-CN" sz="3200" b="1" dirty="0">
                <a:latin typeface="Times New Roman" panose="02020603050405020304" pitchFamily="18" charset="0"/>
              </a:rPr>
              <a:t>; </a:t>
            </a:r>
            <a:r>
              <a:rPr lang="en-US" altLang="zh-CN" sz="3200" b="1" dirty="0">
                <a:solidFill>
                  <a:srgbClr val="0066FF"/>
                </a:solidFill>
                <a:latin typeface="Times New Roman" panose="02020603050405020304" pitchFamily="18" charset="0"/>
              </a:rPr>
              <a:t>get ready</a:t>
            </a:r>
            <a:r>
              <a:rPr lang="en-US" altLang="zh-CN" sz="3200" b="1" dirty="0">
                <a:latin typeface="Times New Roman" panose="02020603050405020304" pitchFamily="18" charset="0"/>
              </a:rPr>
              <a:t>, </a:t>
            </a:r>
            <a:r>
              <a:rPr lang="en-US" altLang="zh-CN" sz="3200" b="1" dirty="0">
                <a:solidFill>
                  <a:srgbClr val="0066FF"/>
                </a:solidFill>
                <a:latin typeface="Times New Roman" panose="02020603050405020304" pitchFamily="18" charset="0"/>
              </a:rPr>
              <a:t>listen</a:t>
            </a:r>
            <a:r>
              <a:rPr lang="en-US" altLang="zh-CN" sz="3200" b="1" dirty="0">
                <a:latin typeface="Times New Roman" panose="02020603050405020304" pitchFamily="18" charset="0"/>
              </a:rPr>
              <a:t>;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go over, homework</a:t>
            </a:r>
            <a:r>
              <a:rPr lang="en-US" altLang="zh-CN" sz="3200" b="1" dirty="0">
                <a:latin typeface="Times New Roman" panose="02020603050405020304" pitchFamily="18" charset="0"/>
              </a:rPr>
              <a:t>;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study in groups, help each</a:t>
            </a:r>
            <a:endParaRPr lang="en-US" altLang="zh-CN"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other</a:t>
            </a:r>
            <a:r>
              <a:rPr lang="en-US" altLang="zh-CN" sz="3200" b="1" dirty="0">
                <a:latin typeface="Times New Roman" panose="02020603050405020304" pitchFamily="18" charset="0"/>
              </a:rPr>
              <a:t>; </a:t>
            </a:r>
            <a:r>
              <a:rPr lang="en-US" altLang="zh-CN" sz="32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work hard, do sports</a:t>
            </a:r>
            <a:r>
              <a:rPr lang="en-US" altLang="zh-CN" sz="3200" b="1" dirty="0">
                <a:latin typeface="Times New Roman" panose="02020603050405020304" pitchFamily="18" charset="0"/>
              </a:rPr>
              <a:t>…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312913" y="1965649"/>
            <a:ext cx="8534400" cy="375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 </a:t>
            </a:r>
            <a:r>
              <a:rPr lang="zh-CN" altLang="en-US" sz="3200" b="1" dirty="0">
                <a:latin typeface="Times New Roman" panose="02020603050405020304" pitchFamily="18" charset="0"/>
              </a:rPr>
              <a:t>一、</a:t>
            </a:r>
            <a:r>
              <a:rPr lang="en-US" altLang="zh-CN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by+</a:t>
            </a:r>
            <a:r>
              <a:rPr lang="zh-CN" altLang="en-US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地点名词</a:t>
            </a:r>
            <a:r>
              <a:rPr lang="zh-CN" altLang="en-US" sz="3200" b="1" dirty="0">
                <a:latin typeface="Times New Roman" panose="02020603050405020304" pitchFamily="18" charset="0"/>
              </a:rPr>
              <a:t>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      表方位，意为：“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在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旁边</a:t>
            </a:r>
            <a:r>
              <a:rPr lang="zh-CN" altLang="en-US" sz="3200" b="1" dirty="0">
                <a:latin typeface="Times New Roman" panose="02020603050405020304" pitchFamily="18" charset="0"/>
              </a:rPr>
              <a:t>”。   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      </a:t>
            </a:r>
            <a:r>
              <a:rPr lang="en-US" altLang="zh-CN" sz="3200" b="1" dirty="0">
                <a:latin typeface="Times New Roman" panose="02020603050405020304" pitchFamily="18" charset="0"/>
              </a:rPr>
              <a:t>by the lake/river/tree/window/door</a:t>
            </a:r>
            <a:r>
              <a:rPr lang="zh-CN" altLang="en-US" sz="3200" b="1" dirty="0">
                <a:latin typeface="Times New Roman" panose="02020603050405020304" pitchFamily="18" charset="0"/>
              </a:rPr>
              <a:t>等。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      有时可表</a:t>
            </a:r>
            <a:r>
              <a:rPr lang="en-US" altLang="zh-CN" sz="3200" b="1" dirty="0">
                <a:latin typeface="Times New Roman" panose="02020603050405020304" pitchFamily="18" charset="0"/>
              </a:rPr>
              <a:t>:“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从</a:t>
            </a: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旁经过”</a:t>
            </a: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多与动词</a:t>
            </a: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go /    </a:t>
            </a:r>
            <a:endParaRPr lang="en-US" altLang="zh-CN" sz="32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         walk / pass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等连用</a:t>
            </a:r>
            <a:endParaRPr lang="zh-CN" altLang="en-US" sz="32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2195" name="WordArt 3"/>
          <p:cNvSpPr>
            <a:spLocks noChangeArrowheads="1" noChangeShapeType="1" noTextEdit="1"/>
          </p:cNvSpPr>
          <p:nvPr/>
        </p:nvSpPr>
        <p:spPr bwMode="auto">
          <a:xfrm>
            <a:off x="2689718" y="758890"/>
            <a:ext cx="3276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altLang="zh-CN" sz="4800" b="1" kern="1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ea typeface="宋体" panose="02010600030101010101" pitchFamily="2" charset="-122"/>
              </a:rPr>
              <a:t>By</a:t>
            </a:r>
            <a:r>
              <a:rPr lang="zh-CN" altLang="en-US" sz="4800" b="1" kern="1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ea typeface="宋体" panose="02010600030101010101" pitchFamily="2" charset="-122"/>
              </a:rPr>
              <a:t>的用法</a:t>
            </a:r>
            <a:endParaRPr lang="zh-CN" altLang="en-US" sz="4800" b="1" kern="10" dirty="0">
              <a:ln w="12700">
                <a:solidFill>
                  <a:srgbClr val="EAEAEA"/>
                </a:solidFill>
                <a:rou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/>
              <a:ea typeface="宋体" panose="02010600030101010101" pitchFamily="2" charset="-122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1600200" y="609600"/>
            <a:ext cx="60960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How to be a good learner</a:t>
            </a:r>
            <a:endParaRPr lang="en-US" altLang="zh-CN" sz="40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304800" y="1828800"/>
            <a:ext cx="8458200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 As a good leaner, we should have good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habits and ways of learning. </a:t>
            </a:r>
            <a:r>
              <a:rPr lang="en-US" altLang="zh-CN" sz="3200" b="1" u="sng" dirty="0">
                <a:solidFill>
                  <a:srgbClr val="FF00FF"/>
                </a:solidFill>
                <a:latin typeface="Times New Roman" panose="02020603050405020304" pitchFamily="18" charset="0"/>
              </a:rPr>
              <a:t>We need to get </a:t>
            </a:r>
            <a:endParaRPr lang="en-US" altLang="zh-CN" sz="3200" b="1" u="sng" dirty="0">
              <a:solidFill>
                <a:srgbClr val="FF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u="sng" dirty="0">
                <a:solidFill>
                  <a:srgbClr val="FF00FF"/>
                </a:solidFill>
                <a:latin typeface="Times New Roman" panose="02020603050405020304" pitchFamily="18" charset="0"/>
              </a:rPr>
              <a:t>ready for our lessons before class and always </a:t>
            </a:r>
            <a:endParaRPr lang="en-US" altLang="zh-CN" sz="3200" b="1" u="sng" dirty="0">
              <a:solidFill>
                <a:srgbClr val="FF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u="sng" dirty="0">
                <a:solidFill>
                  <a:srgbClr val="FF00FF"/>
                </a:solidFill>
                <a:latin typeface="Times New Roman" panose="02020603050405020304" pitchFamily="18" charset="0"/>
              </a:rPr>
              <a:t>listen carefully in class.</a:t>
            </a:r>
            <a:r>
              <a:rPr lang="en-US" altLang="zh-CN" sz="3200" b="1" dirty="0">
                <a:latin typeface="Times New Roman" panose="02020603050405020304" pitchFamily="18" charset="0"/>
              </a:rPr>
              <a:t> After class, we must go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over the lessons and finish our homework on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time. It’s good to study in groups and help each 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457200" y="990600"/>
            <a:ext cx="8382000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other. As a student, </a:t>
            </a:r>
            <a:r>
              <a:rPr lang="en-US" altLang="zh-CN" sz="3200" b="1" u="sng">
                <a:solidFill>
                  <a:srgbClr val="FF00FF"/>
                </a:solidFill>
                <a:latin typeface="Times New Roman" panose="02020603050405020304" pitchFamily="18" charset="0"/>
              </a:rPr>
              <a:t>working hard</a:t>
            </a:r>
            <a:r>
              <a:rPr lang="en-US" altLang="zh-CN" sz="3200" b="1">
                <a:latin typeface="Times New Roman" panose="02020603050405020304" pitchFamily="18" charset="0"/>
              </a:rPr>
              <a:t> is important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but </a:t>
            </a:r>
            <a:r>
              <a:rPr lang="en-US" altLang="zh-CN" sz="3200" b="1" u="sng">
                <a:solidFill>
                  <a:srgbClr val="FF00FF"/>
                </a:solidFill>
                <a:latin typeface="Times New Roman" panose="02020603050405020304" pitchFamily="18" charset="0"/>
              </a:rPr>
              <a:t>don’t forget to do sports</a:t>
            </a:r>
            <a:r>
              <a:rPr lang="en-US" altLang="zh-CN" sz="3200" b="1">
                <a:latin typeface="Times New Roman" panose="02020603050405020304" pitchFamily="18" charset="0"/>
              </a:rPr>
              <a:t> and keep healthy.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We should do more reading in our free time. If we have any problems, we’d better ask others for help.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 </a:t>
            </a:r>
            <a:r>
              <a:rPr lang="en-US" altLang="zh-CN" sz="3200" b="1" u="sng">
                <a:solidFill>
                  <a:srgbClr val="FF00FF"/>
                </a:solidFill>
                <a:latin typeface="Times New Roman" panose="02020603050405020304" pitchFamily="18" charset="0"/>
              </a:rPr>
              <a:t>I hope all these will be helpful to us.</a:t>
            </a:r>
            <a:endParaRPr lang="en-US" altLang="zh-CN" sz="3200" b="1" u="sng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2349500"/>
            <a:ext cx="3673475" cy="1439863"/>
          </a:xfrm>
        </p:spPr>
        <p:txBody>
          <a:bodyPr/>
          <a:lstStyle/>
          <a:p>
            <a:endParaRPr lang="zh-CN" altLang="zh-CN"/>
          </a:p>
        </p:txBody>
      </p:sp>
      <p:pic>
        <p:nvPicPr>
          <p:cNvPr id="165891" name="Picture 6" descr="D:\马一希\边框\102.gif"/>
          <p:cNvPicPr>
            <a:picLocks noChangeAspect="1" noChangeArrowheads="1"/>
          </p:cNvPicPr>
          <p:nvPr>
            <p:ph type="body"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684213" y="5516563"/>
            <a:ext cx="7848600" cy="550862"/>
          </a:xfrm>
          <a:noFill/>
        </p:spPr>
      </p:pic>
      <p:pic>
        <p:nvPicPr>
          <p:cNvPr id="165892" name="Picture 3" descr="http://wfbz.wcedu.net/kjsc/kjsc4/INTGIF/ANIMA/ANI_0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628775"/>
            <a:ext cx="583247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3203575" y="2636838"/>
            <a:ext cx="37449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400"/>
              <a:t>自我练习</a:t>
            </a:r>
            <a:endParaRPr lang="zh-CN" altLang="en-US" sz="440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304800" y="1404938"/>
            <a:ext cx="8751888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en-US" altLang="zh-CN" sz="3200" b="1" dirty="0">
                <a:latin typeface="Times New Roman" panose="02020603050405020304" pitchFamily="18" charset="0"/>
              </a:rPr>
              <a:t>We should read aloud to practice our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    p_____________.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buFontTx/>
              <a:buAutoNum type="arabicPeriod" startAt="2"/>
            </a:pPr>
            <a:r>
              <a:rPr lang="en-US" altLang="en-US" sz="3200" b="1" dirty="0">
                <a:latin typeface="Times New Roman" panose="02020603050405020304" pitchFamily="18" charset="0"/>
              </a:rPr>
              <a:t>As teachers</a:t>
            </a:r>
            <a:r>
              <a:rPr lang="en-US" altLang="zh-CN" sz="3200" b="1" dirty="0">
                <a:latin typeface="Times New Roman" panose="02020603050405020304" pitchFamily="18" charset="0"/>
              </a:rPr>
              <a:t>, </a:t>
            </a:r>
            <a:r>
              <a:rPr lang="en-US" altLang="en-US" sz="3200" b="1" dirty="0">
                <a:latin typeface="Times New Roman" panose="02020603050405020304" pitchFamily="18" charset="0"/>
              </a:rPr>
              <a:t>we must be p__</a:t>
            </a:r>
            <a:r>
              <a:rPr lang="en-US" altLang="zh-CN" sz="3200" b="1" dirty="0">
                <a:latin typeface="Times New Roman" panose="02020603050405020304" pitchFamily="18" charset="0"/>
              </a:rPr>
              <a:t>_____ </a:t>
            </a:r>
            <a:r>
              <a:rPr lang="en-US" altLang="en-US" sz="3200" b="1" dirty="0">
                <a:latin typeface="Times New Roman" panose="02020603050405020304" pitchFamily="18" charset="0"/>
              </a:rPr>
              <a:t>with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our students.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3. </a:t>
            </a:r>
            <a:r>
              <a:rPr lang="en-US" altLang="en-US" sz="3200" b="1" dirty="0">
                <a:latin typeface="Times New Roman" panose="02020603050405020304" pitchFamily="18" charset="0"/>
              </a:rPr>
              <a:t>He is careless, so he always makes many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m</a:t>
            </a:r>
            <a:r>
              <a:rPr lang="en-US" altLang="zh-CN" sz="3200" b="1" dirty="0">
                <a:latin typeface="Times New Roman" panose="02020603050405020304" pitchFamily="18" charset="0"/>
              </a:rPr>
              <a:t>________ </a:t>
            </a:r>
            <a:r>
              <a:rPr lang="en-US" altLang="en-US" sz="3200" b="1" dirty="0">
                <a:latin typeface="Times New Roman" panose="02020603050405020304" pitchFamily="18" charset="0"/>
              </a:rPr>
              <a:t>in his homework.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4. </a:t>
            </a:r>
            <a:r>
              <a:rPr lang="en-US" altLang="en-US" sz="3200" b="1" dirty="0">
                <a:latin typeface="Times New Roman" panose="02020603050405020304" pitchFamily="18" charset="0"/>
              </a:rPr>
              <a:t>Listening to the teacher carefully is the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s__</a:t>
            </a:r>
            <a:r>
              <a:rPr lang="en-US" altLang="zh-CN" sz="3200" b="1" dirty="0">
                <a:latin typeface="Times New Roman" panose="02020603050405020304" pitchFamily="18" charset="0"/>
              </a:rPr>
              <a:t>_____</a:t>
            </a:r>
            <a:r>
              <a:rPr lang="en-US" altLang="en-US" sz="3200" b="1" dirty="0">
                <a:latin typeface="Times New Roman" panose="02020603050405020304" pitchFamily="18" charset="0"/>
              </a:rPr>
              <a:t> to becoming a good language learner.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5. </a:t>
            </a:r>
            <a:r>
              <a:rPr lang="en-US" altLang="en-US" sz="3200" b="1" dirty="0">
                <a:latin typeface="Times New Roman" panose="02020603050405020304" pitchFamily="18" charset="0"/>
              </a:rPr>
              <a:t>I</a:t>
            </a:r>
            <a:r>
              <a:rPr lang="en-US" altLang="zh-CN" sz="3200" b="1" dirty="0">
                <a:latin typeface="Times New Roman" panose="02020603050405020304" pitchFamily="18" charset="0"/>
              </a:rPr>
              <a:t>’</a:t>
            </a:r>
            <a:r>
              <a:rPr lang="en-US" altLang="en-US" sz="3200" b="1" dirty="0">
                <a:latin typeface="Times New Roman" panose="02020603050405020304" pitchFamily="18" charset="0"/>
              </a:rPr>
              <a:t>ve learned a lot of k_</a:t>
            </a:r>
            <a:r>
              <a:rPr lang="en-US" altLang="zh-CN" sz="3200" b="1" dirty="0">
                <a:latin typeface="Times New Roman" panose="02020603050405020304" pitchFamily="18" charset="0"/>
              </a:rPr>
              <a:t>_________ from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/>
            <a:r>
              <a:rPr lang="en-US" altLang="zh-CN" sz="3200" b="1" dirty="0">
                <a:latin typeface="Times New Roman" panose="02020603050405020304" pitchFamily="18" charset="0"/>
              </a:rPr>
              <a:t>    his report.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81000" y="533400"/>
            <a:ext cx="63039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根据句意及首字母提示完成单词。</a:t>
            </a:r>
            <a:endParaRPr lang="zh-CN" altLang="en-US"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990600" y="1828800"/>
            <a:ext cx="2698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ronunciation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5181600" y="2362200"/>
            <a:ext cx="130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atient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1066800" y="3810000"/>
            <a:ext cx="1504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istakes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914400" y="4800600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ecret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4495800" y="5257800"/>
            <a:ext cx="2012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nowledge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  <p:bldP spid="166917" grpId="0"/>
      <p:bldP spid="166918" grpId="0"/>
      <p:bldP spid="166919" grpId="0"/>
      <p:bldP spid="1669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457200" y="1143000"/>
            <a:ext cx="8353425" cy="527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1. Are you _______ (</a:t>
            </a:r>
            <a:r>
              <a:rPr lang="zh-CN" altLang="en-US" sz="3600" b="1">
                <a:latin typeface="Times New Roman" panose="02020603050405020304" pitchFamily="18" charset="0"/>
              </a:rPr>
              <a:t>害怕的</a:t>
            </a:r>
            <a:r>
              <a:rPr lang="en-US" altLang="zh-CN" sz="3600" b="1">
                <a:latin typeface="Times New Roman" panose="02020603050405020304" pitchFamily="18" charset="0"/>
              </a:rPr>
              <a:t>) of snakes?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2. My teacher reads the article _________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(</a:t>
            </a:r>
            <a:r>
              <a:rPr lang="zh-CN" altLang="en-US" sz="3600" b="1">
                <a:latin typeface="Times New Roman" panose="02020603050405020304" pitchFamily="18" charset="0"/>
              </a:rPr>
              <a:t>慢慢地</a:t>
            </a:r>
            <a:r>
              <a:rPr lang="en-US" altLang="zh-CN" sz="3600" b="1">
                <a:latin typeface="Times New Roman" panose="02020603050405020304" pitchFamily="18" charset="0"/>
              </a:rPr>
              <a:t>).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3. He _________ (</a:t>
            </a:r>
            <a:r>
              <a:rPr lang="zh-CN" altLang="en-US" sz="3600" b="1">
                <a:latin typeface="Times New Roman" panose="02020603050405020304" pitchFamily="18" charset="0"/>
              </a:rPr>
              <a:t>意识到</a:t>
            </a:r>
            <a:r>
              <a:rPr lang="en-US" altLang="zh-CN" sz="3600" b="1">
                <a:latin typeface="Times New Roman" panose="02020603050405020304" pitchFamily="18" charset="0"/>
              </a:rPr>
              <a:t>) he had left his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bag at home.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4. We should help the people in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_________ (</a:t>
            </a:r>
            <a:r>
              <a:rPr lang="zh-CN" altLang="en-US" sz="3600" b="1">
                <a:latin typeface="Times New Roman" panose="02020603050405020304" pitchFamily="18" charset="0"/>
              </a:rPr>
              <a:t>困难</a:t>
            </a:r>
            <a:r>
              <a:rPr lang="en-US" altLang="zh-CN" sz="3600" b="1">
                <a:latin typeface="Times New Roman" panose="02020603050405020304" pitchFamily="18" charset="0"/>
              </a:rPr>
              <a:t>).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5. My mother doesn’t know our ________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(</a:t>
            </a:r>
            <a:r>
              <a:rPr lang="zh-CN" altLang="en-US" sz="3600" b="1">
                <a:latin typeface="Times New Roman" panose="02020603050405020304" pitchFamily="18" charset="0"/>
              </a:rPr>
              <a:t>秘密</a:t>
            </a:r>
            <a:r>
              <a:rPr lang="en-US" altLang="zh-CN" sz="3600" b="1">
                <a:latin typeface="Times New Roman" panose="02020603050405020304" pitchFamily="18" charset="0"/>
              </a:rPr>
              <a:t>) plan. 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601663" y="517525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zh-CN" altLang="en-US" sz="3600" b="1">
                <a:solidFill>
                  <a:srgbClr val="9900CC"/>
                </a:solidFill>
                <a:latin typeface="Times New Roman" panose="02020603050405020304" pitchFamily="18" charset="0"/>
              </a:rPr>
              <a:t>根据汉语提示完成单词。</a:t>
            </a:r>
            <a:endParaRPr lang="zh-CN" altLang="en-US" sz="3600" b="1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2762250" y="1192213"/>
            <a:ext cx="137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afraid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721475" y="1768475"/>
            <a:ext cx="1403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slowly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1104900" y="4621213"/>
            <a:ext cx="160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trouble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1681163" y="2894013"/>
            <a:ext cx="173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realized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7944" name="Rectangle 8"/>
          <p:cNvSpPr>
            <a:spLocks noChangeArrowheads="1"/>
          </p:cNvSpPr>
          <p:nvPr/>
        </p:nvSpPr>
        <p:spPr bwMode="auto">
          <a:xfrm>
            <a:off x="6865938" y="5203825"/>
            <a:ext cx="1555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secret  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/>
      <p:bldP spid="167941" grpId="0"/>
      <p:bldP spid="167942" grpId="0"/>
      <p:bldP spid="167943" grpId="0"/>
      <p:bldP spid="1679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790575" y="469900"/>
            <a:ext cx="763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从方框中选择适当的词汇完成句子。</a:t>
            </a:r>
            <a:r>
              <a:rPr lang="zh-CN" altLang="en-US" sz="360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endParaRPr lang="zh-CN" altLang="en-US" sz="3600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935038" y="1262063"/>
            <a:ext cx="71151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spoken,  difficult,  quickly,  favorite</a:t>
            </a:r>
            <a:endParaRPr lang="en-US" altLang="zh-C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123825" y="1981200"/>
            <a:ext cx="9020175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l">
              <a:lnSpc>
                <a:spcPct val="110000"/>
              </a:lnSpc>
              <a:buFontTx/>
              <a:buAutoNum type="arabicPeriod"/>
            </a:pPr>
            <a:r>
              <a:rPr lang="en-US" altLang="zh-CN" sz="3600" b="1" dirty="0">
                <a:latin typeface="Times New Roman" panose="02020603050405020304" pitchFamily="18" charset="0"/>
              </a:rPr>
              <a:t> It’s very _________ to work out this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problem.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2. This girl can’t understand _________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English.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3. My father spoke very _________, so I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couldn’t hear him clearly.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4. What’s your ________ way to learn math?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2500313" y="2054225"/>
            <a:ext cx="173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difficult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5956300" y="3206750"/>
            <a:ext cx="1555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spoken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5092700" y="4429125"/>
            <a:ext cx="1631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quickly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3292475" y="5654675"/>
            <a:ext cx="170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favorite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/>
      <p:bldP spid="168966" grpId="0"/>
      <p:bldP spid="168967" grpId="0"/>
      <p:bldP spid="16896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661988" y="419100"/>
            <a:ext cx="7524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根据汉语提示完成句子，每空一词。</a:t>
            </a:r>
            <a:endParaRPr lang="zh-CN" altLang="en-US" sz="36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228600" y="1066800"/>
            <a:ext cx="91440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1. </a:t>
            </a:r>
            <a:r>
              <a:rPr lang="zh-CN" altLang="en-US" sz="3600" b="1" dirty="0">
                <a:latin typeface="Times New Roman" panose="02020603050405020304" pitchFamily="18" charset="0"/>
              </a:rPr>
              <a:t>我姐姐从不犯语法错误。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    </a:t>
            </a:r>
            <a:r>
              <a:rPr lang="en-US" altLang="zh-CN" sz="3600" b="1" dirty="0">
                <a:latin typeface="Times New Roman" panose="02020603050405020304" pitchFamily="18" charset="0"/>
              </a:rPr>
              <a:t>My sister has never ______ _________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___ __________.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2. </a:t>
            </a:r>
            <a:r>
              <a:rPr lang="zh-CN" altLang="en-US" sz="3600" b="1" dirty="0">
                <a:latin typeface="Times New Roman" panose="02020603050405020304" pitchFamily="18" charset="0"/>
              </a:rPr>
              <a:t>上周琳达加入了语言俱乐部。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    </a:t>
            </a:r>
            <a:r>
              <a:rPr lang="en-US" altLang="zh-CN" sz="3600" b="1" dirty="0">
                <a:latin typeface="Times New Roman" panose="02020603050405020304" pitchFamily="18" charset="0"/>
              </a:rPr>
              <a:t>Last week Linda ______ the _________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_____.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latin typeface="Times New Roman" panose="02020603050405020304" pitchFamily="18" charset="0"/>
              </a:rPr>
              <a:t>3. </a:t>
            </a:r>
            <a:r>
              <a:rPr lang="zh-CN" altLang="en-US" sz="3600" b="1" dirty="0">
                <a:latin typeface="Times New Roman" panose="02020603050405020304" pitchFamily="18" charset="0"/>
              </a:rPr>
              <a:t>他哥哥总是在家里学习新单词。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algn="l"/>
            <a:r>
              <a:rPr lang="zh-CN" altLang="en-US" sz="3600" b="1" dirty="0">
                <a:latin typeface="Times New Roman" panose="02020603050405020304" pitchFamily="18" charset="0"/>
              </a:rPr>
              <a:t>    </a:t>
            </a:r>
            <a:r>
              <a:rPr lang="en-US" altLang="zh-CN" sz="3600" b="1" dirty="0">
                <a:latin typeface="Times New Roman" panose="02020603050405020304" pitchFamily="18" charset="0"/>
              </a:rPr>
              <a:t>His brother always ______ ____ _______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latin typeface="Times New Roman" panose="02020603050405020304" pitchFamily="18" charset="0"/>
              </a:rPr>
              <a:t>    ___ ______.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804863" y="5805264"/>
            <a:ext cx="220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at    home 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4783138" y="1628800"/>
            <a:ext cx="329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made   mistakes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779463" y="2204864"/>
            <a:ext cx="276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in   grammar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4187825" y="3429000"/>
            <a:ext cx="1403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joined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719138" y="4077072"/>
            <a:ext cx="1022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club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6357938" y="3429000"/>
            <a:ext cx="1936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language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4549775" y="5229200"/>
            <a:ext cx="3968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studies  new  words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6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69989" grpId="0"/>
      <p:bldP spid="169990" grpId="0"/>
      <p:bldP spid="169991" grpId="0"/>
      <p:bldP spid="169992" grpId="0"/>
      <p:bldP spid="169993" grpId="0"/>
      <p:bldP spid="16999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9"/>
          <p:cNvSpPr>
            <a:spLocks noChangeArrowheads="1"/>
          </p:cNvSpPr>
          <p:nvPr/>
        </p:nvSpPr>
        <p:spPr bwMode="auto">
          <a:xfrm>
            <a:off x="611188" y="476250"/>
            <a:ext cx="7705725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zh-CN" sz="3600" b="1" dirty="0">
                <a:solidFill>
                  <a:srgbClr val="FF3300"/>
                </a:solidFill>
                <a:latin typeface="Comic Sans MS" panose="030F0702030302020204" pitchFamily="66" charset="0"/>
              </a:rPr>
              <a:t>Translate and write them down.</a:t>
            </a:r>
            <a:endParaRPr kumimoji="1" lang="en-US" altLang="zh-CN" sz="3600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395288" y="1624013"/>
            <a:ext cx="8748712" cy="297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05000"/>
              </a:lnSpc>
              <a:buFontTx/>
              <a:buAutoNum type="arabicPeriod"/>
            </a:pPr>
            <a:r>
              <a:rPr lang="en-US" altLang="zh-CN" sz="3600" b="1" dirty="0">
                <a:latin typeface="Times New Roman" panose="02020603050405020304" pitchFamily="18" charset="0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</a:rPr>
              <a:t>令我吃惊的是，我发现自己和这个陌生人之间有很多共同之处。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2. </a:t>
            </a:r>
            <a:r>
              <a:rPr lang="zh-CN" altLang="en-US" sz="3600" b="1" dirty="0">
                <a:latin typeface="Times New Roman" panose="02020603050405020304" pitchFamily="18" charset="0"/>
              </a:rPr>
              <a:t>天气若不很冷，我总是开着窗户睡觉。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827088" y="2767013"/>
            <a:ext cx="7537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To my surprise, I found I had a lot in </a:t>
            </a:r>
            <a:endParaRPr lang="en-US" altLang="zh-CN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common with this stranger.</a:t>
            </a:r>
            <a:r>
              <a:rPr lang="en-US" altLang="zh-CN" dirty="0"/>
              <a:t> </a:t>
            </a:r>
            <a:endParaRPr lang="en-US" altLang="zh-CN" dirty="0"/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827088" y="4724400"/>
            <a:ext cx="7258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I sleep with the window open unless </a:t>
            </a:r>
            <a:endParaRPr lang="en-US" altLang="zh-CN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it’s really cold.</a:t>
            </a:r>
            <a:r>
              <a:rPr lang="en-US" altLang="zh-CN" dirty="0"/>
              <a:t> </a:t>
            </a:r>
            <a:endParaRPr lang="en-US" altLang="zh-CN" dirty="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395288" y="981075"/>
            <a:ext cx="8748712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0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3. </a:t>
            </a:r>
            <a:r>
              <a:rPr lang="zh-CN" altLang="en-US" sz="3600" b="1" dirty="0">
                <a:latin typeface="Times New Roman" panose="02020603050405020304" pitchFamily="18" charset="0"/>
              </a:rPr>
              <a:t>你能依靠她来应付</a:t>
            </a:r>
            <a:r>
              <a:rPr lang="en-US" altLang="zh-CN" sz="3600" b="1" dirty="0">
                <a:latin typeface="Times New Roman" panose="02020603050405020304" pitchFamily="18" charset="0"/>
              </a:rPr>
              <a:t>(deal with)</a:t>
            </a:r>
            <a:r>
              <a:rPr lang="zh-CN" altLang="en-US" sz="3600" b="1" dirty="0">
                <a:latin typeface="Times New Roman" panose="02020603050405020304" pitchFamily="18" charset="0"/>
              </a:rPr>
              <a:t>这种局面。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4. </a:t>
            </a:r>
            <a:r>
              <a:rPr lang="zh-CN" altLang="en-US" sz="3600" b="1" dirty="0">
                <a:latin typeface="Times New Roman" panose="02020603050405020304" pitchFamily="18" charset="0"/>
              </a:rPr>
              <a:t>请注意你的字迹。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endParaRPr lang="zh-CN" altLang="en-US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5. </a:t>
            </a:r>
            <a:r>
              <a:rPr lang="zh-CN" altLang="en-US" sz="3600" b="1" dirty="0">
                <a:latin typeface="Times New Roman" panose="02020603050405020304" pitchFamily="18" charset="0"/>
              </a:rPr>
              <a:t>他对小说</a:t>
            </a:r>
            <a:r>
              <a:rPr lang="en-US" altLang="zh-CN" sz="3600" b="1" dirty="0">
                <a:latin typeface="Times New Roman" panose="02020603050405020304" pitchFamily="18" charset="0"/>
              </a:rPr>
              <a:t>(fiction)</a:t>
            </a:r>
            <a:r>
              <a:rPr lang="zh-CN" altLang="en-US" sz="3600" b="1" dirty="0">
                <a:latin typeface="Times New Roman" panose="02020603050405020304" pitchFamily="18" charset="0"/>
              </a:rPr>
              <a:t>感兴趣。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900113" y="1557338"/>
            <a:ext cx="6242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You can depend on her to deal </a:t>
            </a:r>
            <a:endParaRPr lang="en-US" altLang="zh-CN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with this situation.</a:t>
            </a:r>
            <a:endParaRPr lang="en-US" altLang="zh-CN" dirty="0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755650" y="3578225"/>
            <a:ext cx="8324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Please pay attention to your handwriting.</a:t>
            </a:r>
            <a:r>
              <a:rPr lang="en-US" altLang="zh-CN" dirty="0"/>
              <a:t> </a:t>
            </a:r>
            <a:endParaRPr lang="en-US" altLang="zh-CN" dirty="0"/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755650" y="5229225"/>
            <a:ext cx="5848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He was interested in fictions.</a:t>
            </a:r>
            <a:r>
              <a:rPr lang="en-US" altLang="zh-CN" dirty="0"/>
              <a:t> </a:t>
            </a:r>
            <a:endParaRPr lang="en-US" altLang="zh-CN" dirty="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533400" y="1524000"/>
            <a:ext cx="8077200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</a:t>
            </a:r>
            <a:r>
              <a:rPr lang="en-US" altLang="zh-TW" sz="3200" b="1" dirty="0">
                <a:latin typeface="Times New Roman" panose="02020603050405020304" pitchFamily="18" charset="0"/>
              </a:rPr>
              <a:t>2013 </a:t>
            </a:r>
            <a:r>
              <a:rPr lang="en-US" altLang="zh-CN" sz="3200" b="1" dirty="0">
                <a:latin typeface="Times New Roman" panose="02020603050405020304" pitchFamily="18" charset="0"/>
              </a:rPr>
              <a:t>•</a:t>
            </a:r>
            <a:r>
              <a:rPr lang="zh-TW" altLang="en-US" sz="3200" b="1" dirty="0">
                <a:latin typeface="Times New Roman" panose="02020603050405020304" pitchFamily="18" charset="0"/>
              </a:rPr>
              <a:t>重庆）</a:t>
            </a:r>
            <a:r>
              <a:rPr lang="en-US" altLang="zh-CN" sz="3200" b="1" dirty="0">
                <a:latin typeface="Times New Roman" panose="02020603050405020304" pitchFamily="18" charset="0"/>
              </a:rPr>
              <a:t>You can improve your English _______  practicing more.	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A. by     B. with	       C. of          D. in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(2013 •</a:t>
            </a:r>
            <a:r>
              <a:rPr lang="zh-TW" altLang="en-US" sz="3200" b="1" dirty="0">
                <a:latin typeface="Times New Roman" panose="02020603050405020304" pitchFamily="18" charset="0"/>
              </a:rPr>
              <a:t>南京）</a:t>
            </a:r>
            <a:r>
              <a:rPr lang="en-US" altLang="zh-CN" sz="3200" b="1" dirty="0">
                <a:latin typeface="Times New Roman" panose="02020603050405020304" pitchFamily="18" charset="0"/>
              </a:rPr>
              <a:t>Linda’s father hates waiting in long lines. I think he’s just not very_____.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A. patient             B. talented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C. popular           D. powerful 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173059" name="WordArt 15"/>
          <p:cNvSpPr>
            <a:spLocks noChangeArrowheads="1" noChangeShapeType="1" noTextEdit="1"/>
          </p:cNvSpPr>
          <p:nvPr/>
        </p:nvSpPr>
        <p:spPr bwMode="auto">
          <a:xfrm>
            <a:off x="2667000" y="609600"/>
            <a:ext cx="3200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zh-CN" altLang="en-US" sz="3200" b="1" kern="10" dirty="0">
                <a:ln w="19050">
                  <a:solidFill>
                    <a:srgbClr val="FF6600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中考链接</a:t>
            </a:r>
            <a:endParaRPr lang="zh-CN" altLang="en-US" sz="3200" b="1" kern="10" dirty="0">
              <a:ln w="19050">
                <a:solidFill>
                  <a:srgbClr val="FF6600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1447800" y="22860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7391400" y="42672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/>
      <p:bldP spid="1730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611560" y="1219200"/>
            <a:ext cx="7999040" cy="3751263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二、</a:t>
            </a:r>
            <a:r>
              <a:rPr lang="en-US" altLang="zh-CN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by+</a:t>
            </a:r>
            <a:r>
              <a:rPr lang="zh-CN" altLang="en-US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时间名词</a:t>
            </a:r>
            <a:r>
              <a:rPr lang="zh-CN" altLang="en-US" sz="3200" b="1" dirty="0">
                <a:latin typeface="Times New Roman" panose="02020603050405020304" pitchFamily="18" charset="0"/>
              </a:rPr>
              <a:t>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意为：“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到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时（已发生某事），</a:t>
            </a:r>
            <a:r>
              <a:rPr lang="zh-CN" altLang="en-US" sz="3200" b="1" dirty="0">
                <a:latin typeface="Times New Roman" panose="02020603050405020304" pitchFamily="18" charset="0"/>
              </a:rPr>
              <a:t>此时谓语多用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完成时</a:t>
            </a:r>
            <a:r>
              <a:rPr lang="zh-CN" altLang="en-US" sz="3200" b="1" dirty="0">
                <a:latin typeface="Times New Roman" panose="02020603050405020304" pitchFamily="18" charset="0"/>
              </a:rPr>
              <a:t>；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最晚、不迟于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，在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之前</a:t>
            </a:r>
            <a:r>
              <a:rPr lang="zh-CN" altLang="en-US" sz="3200" b="1" dirty="0">
                <a:latin typeface="Times New Roman" panose="02020603050405020304" pitchFamily="18" charset="0"/>
              </a:rPr>
              <a:t>”。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By the end of last year, another new 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gymnasium had been completed.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533400" y="457200"/>
            <a:ext cx="8153400" cy="623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(2013 •</a:t>
            </a:r>
            <a:r>
              <a:rPr lang="zh-TW" altLang="en-US" sz="3200" b="1" dirty="0">
                <a:latin typeface="Times New Roman" panose="02020603050405020304" pitchFamily="18" charset="0"/>
              </a:rPr>
              <a:t>金华）</a:t>
            </a:r>
            <a:r>
              <a:rPr lang="en-US" altLang="zh-CN" sz="3200" b="1" dirty="0">
                <a:latin typeface="Times New Roman" panose="02020603050405020304" pitchFamily="18" charset="0"/>
              </a:rPr>
              <a:t>—Tommy, you can never let others know what I have told you today.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—Don’t worry. I will keep the ______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  <a:buFontTx/>
              <a:buAutoNum type="alphaUcPeriod"/>
            </a:pPr>
            <a:r>
              <a:rPr lang="en-US" altLang="zh-CN" sz="3200" b="1" dirty="0">
                <a:latin typeface="Times New Roman" panose="02020603050405020304" pitchFamily="18" charset="0"/>
              </a:rPr>
              <a:t>secret                   B. money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C. address               D. grade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</a:rPr>
              <a:t>2013 </a:t>
            </a:r>
            <a:r>
              <a:rPr lang="en-US" altLang="zh-TW" sz="3200" b="1" dirty="0">
                <a:latin typeface="Times New Roman" panose="02020603050405020304" pitchFamily="18" charset="0"/>
              </a:rPr>
              <a:t>•</a:t>
            </a:r>
            <a:r>
              <a:rPr lang="zh-TW" altLang="en-US" sz="3200" b="1" dirty="0">
                <a:latin typeface="Times New Roman" panose="02020603050405020304" pitchFamily="18" charset="0"/>
              </a:rPr>
              <a:t>云南</a:t>
            </a:r>
            <a:r>
              <a:rPr lang="en-US" altLang="zh-CN" sz="3200" b="1" dirty="0">
                <a:latin typeface="Times New Roman" panose="02020603050405020304" pitchFamily="18" charset="0"/>
              </a:rPr>
              <a:t>)You don’t have to ____every new word in the dictionary while reading.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A look for              B. look up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C. look at               D. look after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6324600" y="19812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6477000" y="4038600"/>
            <a:ext cx="455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/>
      <p:bldP spid="17408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685800" y="533400"/>
            <a:ext cx="8001000" cy="579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(2013•</a:t>
            </a:r>
            <a:r>
              <a:rPr lang="zh-TW" altLang="en-US" sz="3200" b="1">
                <a:latin typeface="Times New Roman" panose="02020603050405020304" pitchFamily="18" charset="0"/>
              </a:rPr>
              <a:t>呼和浩特</a:t>
            </a:r>
            <a:r>
              <a:rPr lang="en-US" altLang="zh-TW" sz="3200" b="1">
                <a:latin typeface="Times New Roman" panose="02020603050405020304" pitchFamily="18" charset="0"/>
              </a:rPr>
              <a:t>)</a:t>
            </a:r>
            <a:r>
              <a:rPr lang="en-US" altLang="zh-CN" sz="3200" b="1">
                <a:latin typeface="Times New Roman" panose="02020603050405020304" pitchFamily="18" charset="0"/>
              </a:rPr>
              <a:t>When you visit a museum you should ______the instructions and don’t be against them.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A. compare with	B. look forward to	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C. pay attention to	D. try out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(2013 •</a:t>
            </a:r>
            <a:r>
              <a:rPr lang="zh-TW" altLang="en-US" sz="3200" b="1">
                <a:latin typeface="Times New Roman" panose="02020603050405020304" pitchFamily="18" charset="0"/>
              </a:rPr>
              <a:t>泰安</a:t>
            </a:r>
            <a:r>
              <a:rPr lang="en-US" altLang="zh-TW" sz="3200" b="1">
                <a:latin typeface="Times New Roman" panose="02020603050405020304" pitchFamily="18" charset="0"/>
              </a:rPr>
              <a:t>)</a:t>
            </a:r>
            <a:r>
              <a:rPr lang="en-US" altLang="zh-CN" sz="3200" b="1">
                <a:latin typeface="Times New Roman" panose="02020603050405020304" pitchFamily="18" charset="0"/>
              </a:rPr>
              <a:t>—_______ you’ve tasted it, you can’t imagine how delicious the dishes are.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  <a:buFontTx/>
              <a:buAutoNum type="alphaUcPeriod"/>
            </a:pPr>
            <a:r>
              <a:rPr lang="en-US" altLang="zh-CN" sz="3200" b="1">
                <a:latin typeface="Times New Roman" panose="02020603050405020304" pitchFamily="18" charset="0"/>
              </a:rPr>
              <a:t>Because                  B. Although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C. When                     D. Unless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3352800" y="12954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3886200" y="37338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/>
      <p:bldP spid="17510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609600" y="3886200"/>
            <a:ext cx="80010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l" eaLnBrk="0" hangingPunct="0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you stressed out each time you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 test? You don</a:t>
            </a:r>
            <a:r>
              <a:rPr lang="en-US" altLang="zh-CN" sz="3200" b="1" dirty="0">
                <a:cs typeface="Times New Roman" panose="02020603050405020304" pitchFamily="18" charset="0"/>
              </a:rPr>
              <a:t>’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have to be if you  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_________smart study skills. Remember to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in class and review them on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131" name="Text Box 3"/>
          <p:cNvSpPr txBox="1">
            <a:spLocks noChangeArrowheads="1"/>
          </p:cNvSpPr>
          <p:nvPr/>
        </p:nvSpPr>
        <p:spPr bwMode="auto">
          <a:xfrm>
            <a:off x="158750" y="609600"/>
            <a:ext cx="898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Fill in the blanks with the words in the box.</a:t>
            </a:r>
            <a:endParaRPr lang="en-US" altLang="zh-CN" sz="3600" dirty="0"/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1143000" y="1524000"/>
            <a:ext cx="69342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     develop           remember        prepare       take notes      until           worry about                       everything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838200" y="5181600"/>
            <a:ext cx="1516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develop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685800" y="5791200"/>
            <a:ext cx="1933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take notes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/>
      <p:bldP spid="17613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457200" y="1066800"/>
            <a:ext cx="853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own or with friends after class. Then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what you learned by doing  exercises.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to study and ___________ information bit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bit instead of waiting __________ the last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minute to study __________ at once. If you  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__________well for a test, then there</a:t>
            </a:r>
            <a:r>
              <a:rPr lang="en-US" altLang="zh-CN" sz="3200" b="1" dirty="0">
                <a:cs typeface="Times New Roman" panose="02020603050405020304" pitchFamily="18" charset="0"/>
              </a:rPr>
              <a:t>’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nothing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eaLnBrk="0" hangingPunct="0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_____________!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381000" y="1828800"/>
            <a:ext cx="199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remember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3733800" y="2438400"/>
            <a:ext cx="1584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practice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5257800" y="3048000"/>
            <a:ext cx="995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until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3429000" y="3657600"/>
            <a:ext cx="2035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everything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09600" y="4267200"/>
            <a:ext cx="1562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prepare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1066800" y="4953000"/>
            <a:ext cx="2339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worry about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/>
      <p:bldP spid="177156" grpId="0"/>
      <p:bldP spid="177157" grpId="0"/>
      <p:bldP spid="177158" grpId="0"/>
      <p:bldP spid="177159" grpId="0"/>
      <p:bldP spid="17716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381000" y="1905000"/>
            <a:ext cx="853440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What</a:t>
            </a:r>
            <a:r>
              <a:rPr lang="en-US" altLang="zh-CN" sz="2800" b="1" dirty="0">
                <a:cs typeface="Times New Roman" panose="02020603050405020304" pitchFamily="18" charset="0"/>
              </a:rPr>
              <a:t>’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the matter?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Well, I practice my listening by listening   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to the tape over and over again until I   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can understand everything.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So you want to practice your listening?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Hi, Jake, I need your help.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Uh-huh. Do you have any advice?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OK, I</a:t>
            </a:r>
            <a:r>
              <a:rPr lang="en-US" altLang="zh-CN" sz="2800" b="1" dirty="0">
                <a:cs typeface="Times New Roman" panose="02020603050405020304" pitchFamily="18" charset="0"/>
              </a:rPr>
              <a:t>’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 try that.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I have a listening test next week.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152400" y="457200"/>
            <a:ext cx="89916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2. Number these sentences in order to make a conversation.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838200" y="19050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838200" y="24384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838200" y="37338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838200" y="43434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4" name="Rectangle 8"/>
          <p:cNvSpPr>
            <a:spLocks noChangeArrowheads="1"/>
          </p:cNvSpPr>
          <p:nvPr/>
        </p:nvSpPr>
        <p:spPr bwMode="auto">
          <a:xfrm>
            <a:off x="762000" y="48768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838200" y="54102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838200" y="58674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7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7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/>
      <p:bldP spid="178181" grpId="0"/>
      <p:bldP spid="178182" grpId="0"/>
      <p:bldP spid="178183" grpId="0"/>
      <p:bldP spid="178184" grpId="0"/>
      <p:bldP spid="178185" grpId="0"/>
      <p:bldP spid="17818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Picture 2" descr="ANd9GcQ1p6I-RLLCy8I6crlOXXbKoUoR_qgo6ftkoijCvH8WIu6n-rQ&amp;t=1&amp;usg=__TSnxCiIIY9LIolDUKiaqcgAuj-c=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9388" y="4941888"/>
            <a:ext cx="2232025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03" name="Picture 3" descr="E16-26603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850" y="1628775"/>
            <a:ext cx="19446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04" name="Picture 4" descr="567194125752286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3527425"/>
            <a:ext cx="1871663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5219700" y="5229225"/>
            <a:ext cx="3455988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500" b="1">
                <a:solidFill>
                  <a:srgbClr val="6600FF"/>
                </a:solidFill>
              </a:rPr>
              <a:t>listening to English tapes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4932363" y="1549400"/>
            <a:ext cx="3995737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500" b="1">
                <a:solidFill>
                  <a:srgbClr val="6600FF"/>
                </a:solidFill>
              </a:rPr>
              <a:t>listening to English songs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5364163" y="3284538"/>
            <a:ext cx="309562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500" b="1">
                <a:solidFill>
                  <a:srgbClr val="6600FF"/>
                </a:solidFill>
              </a:rPr>
              <a:t>listening to radios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417800" name="Line 8"/>
          <p:cNvSpPr>
            <a:spLocks noChangeShapeType="1"/>
          </p:cNvSpPr>
          <p:nvPr/>
        </p:nvSpPr>
        <p:spPr bwMode="auto">
          <a:xfrm flipV="1">
            <a:off x="2411413" y="3789363"/>
            <a:ext cx="2952750" cy="2378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1" name="Line 9"/>
          <p:cNvSpPr>
            <a:spLocks noChangeShapeType="1"/>
          </p:cNvSpPr>
          <p:nvPr/>
        </p:nvSpPr>
        <p:spPr bwMode="auto">
          <a:xfrm flipV="1">
            <a:off x="2195513" y="1844675"/>
            <a:ext cx="273685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2" name="Line 10"/>
          <p:cNvSpPr>
            <a:spLocks noChangeShapeType="1"/>
          </p:cNvSpPr>
          <p:nvPr/>
        </p:nvSpPr>
        <p:spPr bwMode="auto">
          <a:xfrm>
            <a:off x="2339975" y="2349500"/>
            <a:ext cx="2808288" cy="32400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3419475" y="44450"/>
            <a:ext cx="21605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4800" b="1">
                <a:solidFill>
                  <a:srgbClr val="1111FF"/>
                </a:solidFill>
              </a:rPr>
              <a:t>Match</a:t>
            </a:r>
            <a:endParaRPr kumimoji="1" lang="en-US" altLang="zh-CN" sz="4800" b="1">
              <a:solidFill>
                <a:srgbClr val="1111FF"/>
              </a:solidFill>
            </a:endParaRP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1258888" y="836613"/>
            <a:ext cx="6480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99"/>
                </a:solidFill>
              </a:rPr>
              <a:t>How do you learn English?</a:t>
            </a:r>
            <a:endParaRPr lang="en-US" altLang="zh-CN" sz="3600" b="1">
              <a:solidFill>
                <a:srgbClr val="FF3399"/>
              </a:solidFill>
            </a:endParaRPr>
          </a:p>
        </p:txBody>
      </p:sp>
      <p:pic>
        <p:nvPicPr>
          <p:cNvPr id="179213" name="Picture 13" descr="双人跷跷板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37450" y="0"/>
            <a:ext cx="16065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7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00" grpId="0" animBg="1"/>
      <p:bldP spid="417801" grpId="0" animBg="1"/>
      <p:bldP spid="417802" grpId="0" animBg="1"/>
      <p:bldP spid="179211" grpId="0"/>
      <p:bldP spid="1792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6" name="Picture 2" descr="20090519111537468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21955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227" name="Picture 3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76475"/>
            <a:ext cx="21240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5435600" y="2852738"/>
            <a:ext cx="3468688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500" b="1">
                <a:solidFill>
                  <a:srgbClr val="6600FF"/>
                </a:solidFill>
              </a:rPr>
              <a:t>speaking in class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5364163" y="620713"/>
            <a:ext cx="36004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500" b="1">
                <a:solidFill>
                  <a:srgbClr val="6600FF"/>
                </a:solidFill>
              </a:rPr>
              <a:t>speaking out of class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5508625" y="5300663"/>
            <a:ext cx="3402013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500" b="1">
                <a:solidFill>
                  <a:srgbClr val="6600FF"/>
                </a:solidFill>
              </a:rPr>
              <a:t>speaking aloud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418823" name="Line 7"/>
          <p:cNvSpPr>
            <a:spLocks noChangeShapeType="1"/>
          </p:cNvSpPr>
          <p:nvPr/>
        </p:nvSpPr>
        <p:spPr bwMode="auto">
          <a:xfrm>
            <a:off x="2124075" y="3500438"/>
            <a:ext cx="3311525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8824" name="Line 8"/>
          <p:cNvSpPr>
            <a:spLocks noChangeShapeType="1"/>
          </p:cNvSpPr>
          <p:nvPr/>
        </p:nvSpPr>
        <p:spPr bwMode="auto">
          <a:xfrm flipV="1">
            <a:off x="2195513" y="981075"/>
            <a:ext cx="3240087" cy="51117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8825" name="Line 9"/>
          <p:cNvSpPr>
            <a:spLocks noChangeShapeType="1"/>
          </p:cNvSpPr>
          <p:nvPr/>
        </p:nvSpPr>
        <p:spPr bwMode="auto">
          <a:xfrm>
            <a:off x="2195513" y="1125538"/>
            <a:ext cx="3168650" cy="2159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80234" name="Picture 10" descr="01_20091138382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652963"/>
            <a:ext cx="2339975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3" grpId="0" animBg="1"/>
      <p:bldP spid="418824" grpId="0" animBg="1"/>
      <p:bldP spid="41882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0" name="Picture 2" descr="89b609a9eaad6b91b319efd15136a20a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1438" y="2420938"/>
            <a:ext cx="2268537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5291138" y="5302250"/>
            <a:ext cx="37258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speaking with friends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64163" y="3070225"/>
            <a:ext cx="36718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speaking with </a:t>
            </a:r>
            <a:endParaRPr kumimoji="1" lang="en-US" altLang="zh-CN" sz="3600" b="1">
              <a:solidFill>
                <a:srgbClr val="6600FF"/>
              </a:solidFill>
            </a:endParaRPr>
          </a:p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a foreigner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pic>
        <p:nvPicPr>
          <p:cNvPr id="181253" name="Picture 5" descr="dwj32i56olo56i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69863"/>
            <a:ext cx="2339975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5364163" y="549275"/>
            <a:ext cx="30241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speaking crazily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419847" name="Line 7"/>
          <p:cNvSpPr>
            <a:spLocks noChangeShapeType="1"/>
          </p:cNvSpPr>
          <p:nvPr/>
        </p:nvSpPr>
        <p:spPr bwMode="auto">
          <a:xfrm flipV="1">
            <a:off x="2843213" y="3500438"/>
            <a:ext cx="2519362" cy="2305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9848" name="Line 8"/>
          <p:cNvSpPr>
            <a:spLocks noChangeShapeType="1"/>
          </p:cNvSpPr>
          <p:nvPr/>
        </p:nvSpPr>
        <p:spPr bwMode="auto">
          <a:xfrm>
            <a:off x="2555875" y="1125538"/>
            <a:ext cx="2808288" cy="714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9849" name="Line 9"/>
          <p:cNvSpPr>
            <a:spLocks noChangeShapeType="1"/>
          </p:cNvSpPr>
          <p:nvPr/>
        </p:nvSpPr>
        <p:spPr bwMode="auto">
          <a:xfrm>
            <a:off x="2411413" y="3429000"/>
            <a:ext cx="2879725" cy="24495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81258" name="Picture 10" descr="20091291559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24400"/>
            <a:ext cx="2735263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7" grpId="0" animBg="1"/>
      <p:bldP spid="419848" grpId="0" animBg="1"/>
      <p:bldP spid="41984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4" name="Picture 2" descr="85512097924893868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9388" y="2349500"/>
            <a:ext cx="20891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5076825" y="2852738"/>
            <a:ext cx="38893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reading English aloud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4932363" y="476250"/>
            <a:ext cx="40322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reading English crazily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5148263" y="5229225"/>
            <a:ext cx="42132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reading English textbooks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420870" name="Line 6"/>
          <p:cNvSpPr>
            <a:spLocks noChangeShapeType="1"/>
          </p:cNvSpPr>
          <p:nvPr/>
        </p:nvSpPr>
        <p:spPr bwMode="auto">
          <a:xfrm>
            <a:off x="2339975" y="3500438"/>
            <a:ext cx="2879725" cy="2089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>
            <a:off x="2555875" y="1628775"/>
            <a:ext cx="2592388" cy="15859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 flipV="1">
            <a:off x="2268538" y="1052513"/>
            <a:ext cx="2663825" cy="4897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82281" name="Picture 9" descr="res01_attpic_brie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650" y="0"/>
            <a:ext cx="1870075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2282" name="Picture 10" descr="lj_4aa1284982bac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4149725"/>
            <a:ext cx="178435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70" grpId="0" animBg="1"/>
      <p:bldP spid="420871" grpId="0" animBg="1"/>
      <p:bldP spid="42087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8" name="Picture 2" descr="book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4925" y="188913"/>
            <a:ext cx="244951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299" name="Picture 3" descr="C_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276475"/>
            <a:ext cx="244792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300" name="Picture 4" descr="英语文摘 10年6月刊电子杂志封面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4652963"/>
            <a:ext cx="241141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4643438" y="2924175"/>
            <a:ext cx="42481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reading English notes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4572000" y="620713"/>
            <a:ext cx="3816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reading English newspapers 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643438" y="5157788"/>
            <a:ext cx="41036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reading English magazines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421896" name="Line 8"/>
          <p:cNvSpPr>
            <a:spLocks noChangeShapeType="1"/>
          </p:cNvSpPr>
          <p:nvPr/>
        </p:nvSpPr>
        <p:spPr bwMode="auto">
          <a:xfrm flipV="1">
            <a:off x="2484438" y="1196975"/>
            <a:ext cx="1871662" cy="2447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897" name="Line 9"/>
          <p:cNvSpPr>
            <a:spLocks noChangeShapeType="1"/>
          </p:cNvSpPr>
          <p:nvPr/>
        </p:nvSpPr>
        <p:spPr bwMode="auto">
          <a:xfrm>
            <a:off x="2484438" y="1052513"/>
            <a:ext cx="2087562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898" name="Line 10"/>
          <p:cNvSpPr>
            <a:spLocks noChangeShapeType="1"/>
          </p:cNvSpPr>
          <p:nvPr/>
        </p:nvSpPr>
        <p:spPr bwMode="auto">
          <a:xfrm>
            <a:off x="2411413" y="5805488"/>
            <a:ext cx="2232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1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6" grpId="0" animBg="1"/>
      <p:bldP spid="421897" grpId="0" animBg="1"/>
      <p:bldP spid="4218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79712" y="3645024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424863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三、</a:t>
            </a:r>
            <a:r>
              <a:rPr lang="en-US" altLang="zh-CN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by+</a:t>
            </a:r>
            <a:r>
              <a:rPr lang="zh-CN" altLang="en-US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名词。</a:t>
            </a:r>
            <a:endParaRPr lang="zh-CN" altLang="en-US" sz="3200" b="1" dirty="0">
              <a:solidFill>
                <a:srgbClr val="FF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3200" b="1" dirty="0">
                <a:latin typeface="Times New Roman" panose="02020603050405020304" pitchFamily="18" charset="0"/>
              </a:rPr>
              <a:t>可用来表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方法、方式、手段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Cleaning women in big cities usually get paid 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200" b="1" dirty="0">
                <a:latin typeface="Times New Roman" panose="02020603050405020304" pitchFamily="18" charset="0"/>
              </a:rPr>
              <a:t> the hour.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城市里的女清洁工通常按小时获得报酬。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by+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交通工具、交通方式名词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by train /taxi/bus/truck/bike/boat/plane; by land/road/sea/water/air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3995738" y="361950"/>
            <a:ext cx="424815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</a:pPr>
            <a:r>
              <a:rPr kumimoji="1" lang="en-US" altLang="zh-CN" sz="3500" b="1">
                <a:solidFill>
                  <a:srgbClr val="6600FF"/>
                </a:solidFill>
              </a:rPr>
              <a:t>writing compositions 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3924300" y="2017713"/>
            <a:ext cx="5040313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kumimoji="1" lang="en-US" altLang="zh-CN" sz="3500" b="1">
                <a:solidFill>
                  <a:srgbClr val="6600FF"/>
                </a:solidFill>
              </a:rPr>
              <a:t>writing/taking English notes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pic>
        <p:nvPicPr>
          <p:cNvPr id="184324" name="Picture 4" descr="1_100831004712_1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183515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25" name="Picture 5" descr="200612141422461287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5257800"/>
            <a:ext cx="1727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26" name="Picture 6" descr="xinsrc_40207021808482651089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500438"/>
            <a:ext cx="1692275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27" name="Picture 7" descr="97875064243561603175-f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1628775"/>
            <a:ext cx="17637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3851275" y="3673475"/>
            <a:ext cx="468153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kumimoji="1" lang="en-US" altLang="zh-CN" sz="3500" b="1">
                <a:solidFill>
                  <a:srgbClr val="6600FF"/>
                </a:solidFill>
              </a:rPr>
              <a:t>writing/keeping diaries in English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3851275" y="5546725"/>
            <a:ext cx="504190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</a:pPr>
            <a:r>
              <a:rPr kumimoji="1" lang="en-US" altLang="zh-CN" sz="3500" b="1">
                <a:solidFill>
                  <a:srgbClr val="6600FF"/>
                </a:solidFill>
              </a:rPr>
              <a:t>writing e-mails to friends </a:t>
            </a:r>
            <a:endParaRPr kumimoji="1" lang="en-US" altLang="zh-CN" sz="3500" b="1">
              <a:solidFill>
                <a:srgbClr val="6600FF"/>
              </a:solidFill>
            </a:endParaRPr>
          </a:p>
        </p:txBody>
      </p:sp>
      <p:sp>
        <p:nvSpPr>
          <p:cNvPr id="422922" name="Line 10"/>
          <p:cNvSpPr>
            <a:spLocks noChangeShapeType="1"/>
          </p:cNvSpPr>
          <p:nvPr/>
        </p:nvSpPr>
        <p:spPr bwMode="auto">
          <a:xfrm flipV="1">
            <a:off x="1763713" y="2492375"/>
            <a:ext cx="2160587" cy="36718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3" name="Line 11"/>
          <p:cNvSpPr>
            <a:spLocks noChangeShapeType="1"/>
          </p:cNvSpPr>
          <p:nvPr/>
        </p:nvSpPr>
        <p:spPr bwMode="auto">
          <a:xfrm>
            <a:off x="1908175" y="836613"/>
            <a:ext cx="18732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4" name="Line 12"/>
          <p:cNvSpPr>
            <a:spLocks noChangeShapeType="1"/>
          </p:cNvSpPr>
          <p:nvPr/>
        </p:nvSpPr>
        <p:spPr bwMode="auto">
          <a:xfrm>
            <a:off x="1763713" y="2420938"/>
            <a:ext cx="2087562" cy="180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5" name="Line 13"/>
          <p:cNvSpPr>
            <a:spLocks noChangeShapeType="1"/>
          </p:cNvSpPr>
          <p:nvPr/>
        </p:nvSpPr>
        <p:spPr bwMode="auto">
          <a:xfrm>
            <a:off x="1763713" y="4365625"/>
            <a:ext cx="2160587" cy="172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2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2" grpId="0" animBg="1"/>
      <p:bldP spid="422923" grpId="0" animBg="1"/>
      <p:bldP spid="422924" grpId="0" animBg="1"/>
      <p:bldP spid="42292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 descr="F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22685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347" name="Picture 3" descr="r_0210110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382838"/>
            <a:ext cx="2268538" cy="198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5348" name="Group 4"/>
          <p:cNvGrpSpPr/>
          <p:nvPr/>
        </p:nvGrpSpPr>
        <p:grpSpPr bwMode="auto">
          <a:xfrm>
            <a:off x="0" y="4652963"/>
            <a:ext cx="2411413" cy="2160587"/>
            <a:chOff x="4150" y="1117"/>
            <a:chExt cx="1410" cy="2177"/>
          </a:xfrm>
        </p:grpSpPr>
        <p:pic>
          <p:nvPicPr>
            <p:cNvPr id="185349" name="Picture 5" descr="dc09de0ef3d6bca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50" y="1117"/>
              <a:ext cx="141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5350" name="Picture 6" descr="20070822132256544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241" y="2024"/>
              <a:ext cx="1224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51275" y="3068638"/>
            <a:ext cx="47529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watching English films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3924300" y="5445125"/>
            <a:ext cx="4856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watching English TV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5353" name="Rectangle 9"/>
          <p:cNvSpPr>
            <a:spLocks noChangeArrowheads="1"/>
          </p:cNvSpPr>
          <p:nvPr/>
        </p:nvSpPr>
        <p:spPr bwMode="auto">
          <a:xfrm>
            <a:off x="3851275" y="606425"/>
            <a:ext cx="4648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watching English DVDs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423946" name="Line 10"/>
          <p:cNvSpPr>
            <a:spLocks noChangeShapeType="1"/>
          </p:cNvSpPr>
          <p:nvPr/>
        </p:nvSpPr>
        <p:spPr bwMode="auto">
          <a:xfrm flipV="1">
            <a:off x="2051050" y="981075"/>
            <a:ext cx="1873250" cy="50403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3947" name="Line 11"/>
          <p:cNvSpPr>
            <a:spLocks noChangeShapeType="1"/>
          </p:cNvSpPr>
          <p:nvPr/>
        </p:nvSpPr>
        <p:spPr bwMode="auto">
          <a:xfrm>
            <a:off x="2268538" y="981075"/>
            <a:ext cx="1798637" cy="4535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3948" name="Line 12"/>
          <p:cNvSpPr>
            <a:spLocks noChangeShapeType="1"/>
          </p:cNvSpPr>
          <p:nvPr/>
        </p:nvSpPr>
        <p:spPr bwMode="auto">
          <a:xfrm>
            <a:off x="2268538" y="3357563"/>
            <a:ext cx="15827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3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3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3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6" grpId="0" animBg="1"/>
      <p:bldP spid="423947" grpId="0" animBg="1"/>
      <p:bldP spid="42394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MCj00890000000[1]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2268538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6371" name="Picture 3" descr="MCj02954800000[1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420938"/>
            <a:ext cx="2124075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4451350" y="3284538"/>
            <a:ext cx="4368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3600" b="1">
                <a:solidFill>
                  <a:srgbClr val="6600FF"/>
                </a:solidFill>
              </a:rPr>
              <a:t>asking the classmate for help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4500563" y="908050"/>
            <a:ext cx="43926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3600" b="1">
                <a:solidFill>
                  <a:srgbClr val="6600FF"/>
                </a:solidFill>
              </a:rPr>
              <a:t>asking the teacher for help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pic>
        <p:nvPicPr>
          <p:cNvPr id="186374" name="Picture 6" descr="MCj02921120000[1]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697413"/>
            <a:ext cx="18843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4535488" y="5373688"/>
            <a:ext cx="46085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memorizing the words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424968" name="Line 8"/>
          <p:cNvSpPr>
            <a:spLocks noChangeShapeType="1"/>
          </p:cNvSpPr>
          <p:nvPr/>
        </p:nvSpPr>
        <p:spPr bwMode="auto">
          <a:xfrm flipV="1">
            <a:off x="1835150" y="6021388"/>
            <a:ext cx="2665413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69" name="Line 9"/>
          <p:cNvSpPr>
            <a:spLocks noChangeShapeType="1"/>
          </p:cNvSpPr>
          <p:nvPr/>
        </p:nvSpPr>
        <p:spPr bwMode="auto">
          <a:xfrm flipV="1">
            <a:off x="2051050" y="1341438"/>
            <a:ext cx="2376488" cy="223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70" name="Line 10"/>
          <p:cNvSpPr>
            <a:spLocks noChangeShapeType="1"/>
          </p:cNvSpPr>
          <p:nvPr/>
        </p:nvSpPr>
        <p:spPr bwMode="auto">
          <a:xfrm>
            <a:off x="2051050" y="1412875"/>
            <a:ext cx="2376488" cy="223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4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8" grpId="0" animBg="1"/>
      <p:bldP spid="424969" grpId="0" animBg="1"/>
      <p:bldP spid="42497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 descr="1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12713" y="73025"/>
            <a:ext cx="1884362" cy="2132013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39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4581525"/>
            <a:ext cx="2179638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4787900" y="5084763"/>
            <a:ext cx="31353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making flashcards 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4427538" y="692150"/>
            <a:ext cx="44656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making vocabulary lists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187398" name="Rectangle 6"/>
          <p:cNvSpPr>
            <a:spLocks noChangeArrowheads="1"/>
          </p:cNvSpPr>
          <p:nvPr/>
        </p:nvSpPr>
        <p:spPr bwMode="auto">
          <a:xfrm>
            <a:off x="4500563" y="2852738"/>
            <a:ext cx="40227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3600" b="1">
                <a:solidFill>
                  <a:srgbClr val="6600FF"/>
                </a:solidFill>
              </a:rPr>
              <a:t>doing a lot of exercises</a:t>
            </a:r>
            <a:endParaRPr kumimoji="1" lang="en-US" altLang="zh-CN" sz="3600" b="1">
              <a:solidFill>
                <a:srgbClr val="6600FF"/>
              </a:solidFill>
            </a:endParaRPr>
          </a:p>
        </p:txBody>
      </p:sp>
      <p:sp>
        <p:nvSpPr>
          <p:cNvPr id="425991" name="Line 7"/>
          <p:cNvSpPr>
            <a:spLocks noChangeShapeType="1"/>
          </p:cNvSpPr>
          <p:nvPr/>
        </p:nvSpPr>
        <p:spPr bwMode="auto">
          <a:xfrm flipV="1">
            <a:off x="1692275" y="1341438"/>
            <a:ext cx="2735263" cy="223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5992" name="Line 8"/>
          <p:cNvSpPr>
            <a:spLocks noChangeShapeType="1"/>
          </p:cNvSpPr>
          <p:nvPr/>
        </p:nvSpPr>
        <p:spPr bwMode="auto">
          <a:xfrm flipV="1">
            <a:off x="1908175" y="3500438"/>
            <a:ext cx="2519363" cy="2233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5993" name="Line 9"/>
          <p:cNvSpPr>
            <a:spLocks noChangeShapeType="1"/>
          </p:cNvSpPr>
          <p:nvPr/>
        </p:nvSpPr>
        <p:spPr bwMode="auto">
          <a:xfrm>
            <a:off x="2124075" y="1268413"/>
            <a:ext cx="2376488" cy="4392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87402" name="Picture 10" descr="d3d3LnBlcC5jb20uY24vb2xkaW1hZ2VzL3BpY18xNTQwNzUuanB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2205038"/>
            <a:ext cx="1804987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91" grpId="0" animBg="1"/>
      <p:bldP spid="425992" grpId="0" animBg="1"/>
      <p:bldP spid="42599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2"/>
          <p:cNvSpPr txBox="1">
            <a:spLocks noChangeArrowheads="1"/>
          </p:cNvSpPr>
          <p:nvPr/>
        </p:nvSpPr>
        <p:spPr bwMode="auto">
          <a:xfrm>
            <a:off x="457200" y="174625"/>
            <a:ext cx="498566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 dirty="0">
                <a:solidFill>
                  <a:srgbClr val="660066"/>
                </a:solidFill>
              </a:rPr>
              <a:t>翻译下列短语。</a:t>
            </a:r>
            <a:endParaRPr lang="zh-CN" altLang="en-US" sz="3200" b="1" dirty="0">
              <a:solidFill>
                <a:srgbClr val="660066"/>
              </a:solidFill>
            </a:endParaRPr>
          </a:p>
          <a:p>
            <a:pPr>
              <a:buFontTx/>
              <a:buAutoNum type="arabicPeriod"/>
            </a:pPr>
            <a:r>
              <a:rPr lang="zh-CN" altLang="en-US" sz="2800" b="1" dirty="0"/>
              <a:t> 除非，如果不               </a:t>
            </a:r>
            <a:endParaRPr lang="zh-CN" altLang="en-US" sz="2800" b="1" dirty="0"/>
          </a:p>
          <a:p>
            <a:pPr>
              <a:buFontTx/>
              <a:buAutoNum type="arabicPeriod"/>
            </a:pPr>
            <a:r>
              <a:rPr lang="zh-CN" altLang="en-US" sz="2800" b="1" dirty="0"/>
              <a:t> 处理</a:t>
            </a:r>
            <a:endParaRPr lang="zh-CN" altLang="en-US" sz="2800" b="1" dirty="0"/>
          </a:p>
          <a:p>
            <a:r>
              <a:rPr lang="en-US" altLang="zh-CN" sz="2800" b="1" dirty="0"/>
              <a:t>3. </a:t>
            </a:r>
            <a:r>
              <a:rPr lang="zh-CN" altLang="en-US" sz="2800" b="1" dirty="0"/>
              <a:t>担心                        </a:t>
            </a:r>
            <a:endParaRPr lang="zh-CN" altLang="en-US" sz="2800" b="1" dirty="0"/>
          </a:p>
          <a:p>
            <a:r>
              <a:rPr lang="en-US" altLang="zh-CN" sz="2800" b="1" dirty="0"/>
              <a:t>4. </a:t>
            </a:r>
            <a:r>
              <a:rPr lang="zh-CN" altLang="en-US" sz="2800" b="1" dirty="0"/>
              <a:t>生</a:t>
            </a:r>
            <a:r>
              <a:rPr lang="en-US" altLang="zh-CN" sz="2800" b="1" dirty="0"/>
              <a:t>…</a:t>
            </a:r>
            <a:r>
              <a:rPr lang="zh-CN" altLang="en-US" sz="2800" b="1" dirty="0"/>
              <a:t>的气</a:t>
            </a:r>
            <a:endParaRPr lang="zh-CN" altLang="en-US" sz="2800" b="1" dirty="0"/>
          </a:p>
          <a:p>
            <a:r>
              <a:rPr lang="en-US" altLang="zh-CN" sz="2800" b="1" dirty="0"/>
              <a:t>5. </a:t>
            </a:r>
            <a:r>
              <a:rPr lang="zh-CN" altLang="en-US" sz="2800" b="1" dirty="0"/>
              <a:t>（指时间）过去，消逝        </a:t>
            </a:r>
            <a:endParaRPr lang="zh-CN" altLang="en-US" sz="2800" b="1" dirty="0"/>
          </a:p>
          <a:p>
            <a:r>
              <a:rPr lang="en-US" altLang="zh-CN" sz="2800" b="1" dirty="0"/>
              <a:t>6. </a:t>
            </a:r>
            <a:r>
              <a:rPr lang="zh-CN" altLang="en-US" sz="2800" b="1" dirty="0"/>
              <a:t>解决一个问题</a:t>
            </a:r>
            <a:endParaRPr lang="zh-CN" altLang="en-US" sz="2800" b="1" dirty="0"/>
          </a:p>
          <a:p>
            <a:r>
              <a:rPr lang="en-US" altLang="zh-CN" sz="2800" b="1" dirty="0"/>
              <a:t>7. </a:t>
            </a:r>
            <a:r>
              <a:rPr lang="zh-CN" altLang="en-US" sz="2800" b="1" dirty="0"/>
              <a:t>把</a:t>
            </a:r>
            <a:r>
              <a:rPr lang="en-US" altLang="zh-CN" sz="2800" b="1" dirty="0"/>
              <a:t>…</a:t>
            </a:r>
            <a:r>
              <a:rPr lang="zh-CN" altLang="en-US" sz="2800" b="1" dirty="0"/>
              <a:t>看作</a:t>
            </a:r>
            <a:r>
              <a:rPr lang="en-US" altLang="zh-CN" sz="2800" b="1" dirty="0"/>
              <a:t>…                  </a:t>
            </a:r>
            <a:endParaRPr lang="en-US" altLang="zh-CN" sz="2800" b="1" dirty="0"/>
          </a:p>
          <a:p>
            <a:r>
              <a:rPr lang="en-US" altLang="zh-CN" sz="2800" b="1" dirty="0"/>
              <a:t>8. </a:t>
            </a:r>
            <a:r>
              <a:rPr lang="zh-CN" altLang="en-US" sz="2800" b="1" dirty="0"/>
              <a:t>抱怨</a:t>
            </a:r>
            <a:endParaRPr lang="zh-CN" altLang="en-US" sz="2800" b="1" dirty="0"/>
          </a:p>
          <a:p>
            <a:r>
              <a:rPr lang="en-US" altLang="zh-CN" sz="2800" b="1" dirty="0"/>
              <a:t>9. </a:t>
            </a:r>
            <a:r>
              <a:rPr lang="zh-CN" altLang="en-US" sz="2800" b="1" dirty="0"/>
              <a:t>太</a:t>
            </a:r>
            <a:r>
              <a:rPr lang="en-US" altLang="zh-CN" sz="2800" b="1" dirty="0"/>
              <a:t>…</a:t>
            </a:r>
            <a:r>
              <a:rPr lang="zh-CN" altLang="en-US" sz="2800" b="1" dirty="0"/>
              <a:t>以致不能                </a:t>
            </a:r>
            <a:endParaRPr lang="zh-CN" altLang="en-US" sz="2800" b="1" dirty="0"/>
          </a:p>
          <a:p>
            <a:r>
              <a:rPr lang="en-US" altLang="zh-CN" sz="2800" b="1" dirty="0"/>
              <a:t>10. </a:t>
            </a:r>
            <a:r>
              <a:rPr lang="zh-CN" altLang="en-US" sz="2800" b="1" dirty="0"/>
              <a:t>尽某人最大的努力</a:t>
            </a:r>
            <a:endParaRPr lang="zh-CN" altLang="en-US" sz="2800" b="1" dirty="0"/>
          </a:p>
          <a:p>
            <a:r>
              <a:rPr lang="en-US" altLang="zh-CN" sz="2800" b="1" dirty="0"/>
              <a:t>11.</a:t>
            </a:r>
            <a:r>
              <a:rPr lang="zh-CN" altLang="en-US" sz="2800" b="1" dirty="0"/>
              <a:t>在</a:t>
            </a:r>
            <a:r>
              <a:rPr lang="en-US" altLang="zh-CN" sz="2800" b="1" dirty="0"/>
              <a:t>…</a:t>
            </a:r>
            <a:r>
              <a:rPr lang="zh-CN" altLang="en-US" sz="2800" b="1" dirty="0"/>
              <a:t>的帮助下                </a:t>
            </a:r>
            <a:endParaRPr lang="zh-CN" altLang="en-US" sz="2800" b="1" dirty="0"/>
          </a:p>
          <a:p>
            <a:r>
              <a:rPr lang="en-US" altLang="zh-CN" sz="2800" b="1" dirty="0"/>
              <a:t>12. </a:t>
            </a:r>
            <a:r>
              <a:rPr lang="zh-CN" altLang="en-US" sz="2800" b="1" dirty="0"/>
              <a:t>把</a:t>
            </a:r>
            <a:r>
              <a:rPr lang="en-US" altLang="zh-CN" sz="2800" b="1" dirty="0"/>
              <a:t>…</a:t>
            </a:r>
            <a:r>
              <a:rPr lang="zh-CN" altLang="en-US" sz="2800" b="1" dirty="0"/>
              <a:t>变成</a:t>
            </a:r>
            <a:r>
              <a:rPr lang="en-US" altLang="zh-CN" sz="2800" b="1" dirty="0"/>
              <a:t>…</a:t>
            </a:r>
            <a:endParaRPr lang="en-US" altLang="zh-CN" sz="2800" b="1" dirty="0"/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4788024" y="641275"/>
            <a:ext cx="265970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unless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deal with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worry about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be angry with…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go by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solve a problem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regard…as…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complain about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too…to…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try one’s best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with the help of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change…into…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8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609600" y="685800"/>
            <a:ext cx="8153400" cy="5578475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四、 </a:t>
            </a:r>
            <a:r>
              <a:rPr lang="en-US" altLang="zh-CN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by+</a:t>
            </a:r>
            <a:r>
              <a:rPr lang="zh-CN" altLang="en-US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动词 </a:t>
            </a:r>
            <a:r>
              <a:rPr lang="en-US" altLang="zh-CN" sz="32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v-</a:t>
            </a:r>
            <a:r>
              <a:rPr lang="en-US" altLang="zh-CN" sz="3200" b="1" dirty="0" err="1">
                <a:solidFill>
                  <a:srgbClr val="FF00FF"/>
                </a:solidFill>
                <a:latin typeface="Times New Roman" panose="02020603050405020304" pitchFamily="18" charset="0"/>
              </a:rPr>
              <a:t>ing</a:t>
            </a:r>
            <a:endParaRPr lang="en-US" altLang="zh-CN" sz="3200" b="1" dirty="0">
              <a:solidFill>
                <a:srgbClr val="FF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意为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：“通过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，靠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，凭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…”</a:t>
            </a:r>
            <a:r>
              <a:rPr lang="zh-CN" altLang="en-US" sz="3200" b="1" dirty="0">
                <a:latin typeface="Times New Roman" panose="02020603050405020304" pitchFamily="18" charset="0"/>
              </a:rPr>
              <a:t>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He gained his wealth 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200" b="1" dirty="0">
                <a:latin typeface="Times New Roman" panose="02020603050405020304" pitchFamily="18" charset="0"/>
              </a:rPr>
              <a:t> printing works of 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famous writers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他通过印刷著名作家的作品而获得了巨大的财富。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He earned his living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200" b="1" dirty="0">
                <a:latin typeface="Times New Roman" panose="02020603050405020304" pitchFamily="18" charset="0"/>
              </a:rPr>
              <a:t> fishing.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父母可以通过多跟孩子沟通来更了解他们的孩子。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193675" y="1096963"/>
            <a:ext cx="887095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11109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 homework was assigned </a:t>
            </a: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600" b="1" dirty="0">
                <a:latin typeface="Times New Roman" panose="02020603050405020304" pitchFamily="18" charset="0"/>
              </a:rPr>
              <a:t> the teacher.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zh-CN" altLang="en-US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这些家庭作业是老师布置的。</a:t>
            </a:r>
            <a:r>
              <a:rPr lang="zh-CN" altLang="en-US" sz="3600" b="1" dirty="0">
                <a:latin typeface="Times New Roman" panose="02020603050405020304" pitchFamily="18" charset="0"/>
              </a:rPr>
              <a:t> 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They crossed the river </a:t>
            </a: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by </a:t>
            </a:r>
            <a:r>
              <a:rPr lang="en-US" altLang="zh-CN" sz="3600" b="1" dirty="0">
                <a:latin typeface="Times New Roman" panose="02020603050405020304" pitchFamily="18" charset="0"/>
              </a:rPr>
              <a:t>ferry.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zh-CN" altLang="en-US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他们乘渡船过了河。 </a:t>
            </a:r>
            <a:endParaRPr lang="zh-CN" altLang="en-US" sz="3600" b="1" dirty="0">
              <a:solidFill>
                <a:srgbClr val="3366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Ellen flew to Chicago </a:t>
            </a: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600" b="1" dirty="0">
                <a:latin typeface="Times New Roman" panose="02020603050405020304" pitchFamily="18" charset="0"/>
              </a:rPr>
              <a:t> way of St. Paul.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zh-CN" altLang="en-US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艾伦经由圣保罗飞往芝加哥。</a:t>
            </a:r>
            <a:endParaRPr lang="zh-CN" altLang="en-US" sz="3600" b="1" dirty="0">
              <a:solidFill>
                <a:srgbClr val="3366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I haven’t got any money </a:t>
            </a: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600" b="1" dirty="0">
                <a:latin typeface="Times New Roman" panose="02020603050405020304" pitchFamily="18" charset="0"/>
              </a:rPr>
              <a:t> me.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zh-CN" altLang="en-US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我身上没有带钱。 </a:t>
            </a:r>
            <a:endParaRPr lang="zh-CN" altLang="en-US" sz="3600" b="1" dirty="0">
              <a:solidFill>
                <a:srgbClr val="33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15913" y="574675"/>
            <a:ext cx="882808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kumimoji="1"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试着翻译下面的英文，注意单词</a:t>
            </a: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by</a:t>
            </a:r>
            <a:r>
              <a:rPr kumimoji="1"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的用法。</a:t>
            </a:r>
            <a:endParaRPr kumimoji="1" lang="zh-CN" altLang="en-US" sz="36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156325" y="1773238"/>
            <a:ext cx="1330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被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由</a:t>
            </a:r>
            <a:endParaRPr lang="zh-CN" altLang="en-US" sz="36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500563" y="2997200"/>
            <a:ext cx="2476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靠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用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通过</a:t>
            </a:r>
            <a:endParaRPr lang="zh-CN" altLang="en-US" sz="36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6300788" y="4292600"/>
            <a:ext cx="1789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经由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沿</a:t>
            </a:r>
            <a:endParaRPr lang="zh-CN" altLang="en-US" sz="36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3924300" y="5589588"/>
            <a:ext cx="4994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在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旁边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在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</a:rPr>
              <a:t>手边</a:t>
            </a:r>
            <a:endParaRPr lang="zh-CN" altLang="en-US" sz="36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49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49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49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  <p:bldP spid="149509" grpId="0"/>
      <p:bldP spid="149510" grpId="0"/>
      <p:bldP spid="1495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457200" y="1052736"/>
            <a:ext cx="8534400" cy="5553075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根据提示，用含有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by</a:t>
            </a: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的短语完成下列各题：   </a:t>
            </a:r>
            <a:endParaRPr lang="zh-CN" altLang="en-US"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1. Come and sit _________</a:t>
            </a:r>
            <a:r>
              <a:rPr lang="zh-CN" altLang="en-US" sz="3200" b="1" dirty="0">
                <a:latin typeface="Times New Roman" panose="02020603050405020304" pitchFamily="18" charset="0"/>
              </a:rPr>
              <a:t>（我旁边）．          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2. ________________</a:t>
            </a:r>
            <a:r>
              <a:rPr lang="zh-CN" altLang="en-US" sz="3200" b="1" dirty="0">
                <a:latin typeface="Times New Roman" panose="02020603050405020304" pitchFamily="18" charset="0"/>
              </a:rPr>
              <a:t>（到上星期日） </a:t>
            </a:r>
            <a:r>
              <a:rPr lang="en-US" altLang="zh-CN" sz="3200" b="1" dirty="0">
                <a:latin typeface="Times New Roman" panose="02020603050405020304" pitchFamily="18" charset="0"/>
              </a:rPr>
              <a:t>I had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 finished the book</a:t>
            </a:r>
            <a:r>
              <a:rPr lang="zh-CN" altLang="en-US" sz="3200" b="1" dirty="0">
                <a:latin typeface="Times New Roman" panose="02020603050405020304" pitchFamily="18" charset="0"/>
              </a:rPr>
              <a:t>．   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3. She came home ___________</a:t>
            </a:r>
            <a:r>
              <a:rPr lang="zh-CN" altLang="en-US" sz="3200" b="1" dirty="0">
                <a:latin typeface="Times New Roman" panose="02020603050405020304" pitchFamily="18" charset="0"/>
              </a:rPr>
              <a:t>（乘飞机）．   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4. Did you make the desk __________(</a:t>
            </a:r>
            <a:r>
              <a:rPr lang="zh-CN" altLang="en-US" sz="3200" b="1" dirty="0">
                <a:latin typeface="Times New Roman" panose="02020603050405020304" pitchFamily="18" charset="0"/>
              </a:rPr>
              <a:t>独自）</a:t>
            </a:r>
            <a:r>
              <a:rPr lang="en-US" altLang="zh-CN" sz="3200" b="1" dirty="0">
                <a:latin typeface="Times New Roman" panose="02020603050405020304" pitchFamily="18" charset="0"/>
              </a:rPr>
              <a:t>?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5</a:t>
            </a:r>
            <a:r>
              <a:rPr lang="zh-CN" altLang="en-US" sz="3200" b="1" dirty="0">
                <a:latin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</a:rPr>
              <a:t>_________</a:t>
            </a:r>
            <a:r>
              <a:rPr lang="zh-CN" altLang="en-US" sz="3200" b="1" dirty="0">
                <a:latin typeface="Times New Roman" panose="02020603050405020304" pitchFamily="18" charset="0"/>
              </a:rPr>
              <a:t>（顺便问下）</a:t>
            </a:r>
            <a:r>
              <a:rPr lang="en-US" altLang="zh-CN" sz="3200" b="1" dirty="0">
                <a:latin typeface="Times New Roman" panose="02020603050405020304" pitchFamily="18" charset="0"/>
              </a:rPr>
              <a:t>, how many 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people are there in your family?   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3657600" y="1803722"/>
            <a:ext cx="1233488" cy="579438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by me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1066800" y="2413322"/>
            <a:ext cx="2779713" cy="579438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By last Sunday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3962400" y="3784922"/>
            <a:ext cx="1662113" cy="579438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by plane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4953000" y="4470722"/>
            <a:ext cx="2114550" cy="579438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by yourself</a:t>
            </a:r>
            <a:endParaRPr lang="en-US" altLang="zh-CN"/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990600" y="5232722"/>
            <a:ext cx="2103438" cy="579438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By the way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536" name="WordArt 8"/>
          <p:cNvSpPr>
            <a:spLocks noChangeArrowheads="1" noChangeShapeType="1" noTextEdit="1"/>
          </p:cNvSpPr>
          <p:nvPr/>
        </p:nvSpPr>
        <p:spPr bwMode="auto">
          <a:xfrm>
            <a:off x="2788444" y="260648"/>
            <a:ext cx="2971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3600" b="1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Black" panose="020B0A04020102020204"/>
              </a:rPr>
              <a:t>Exercises</a:t>
            </a:r>
            <a:endParaRPr lang="zh-CN" altLang="en-US" sz="3600" b="1" kern="10" dirty="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 Black" panose="020B0A04020102020204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/>
      <p:bldP spid="150532" grpId="0"/>
      <p:bldP spid="150533" grpId="0"/>
      <p:bldP spid="150534" grpId="0"/>
      <p:bldP spid="1505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042988" y="404813"/>
            <a:ext cx="6607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9900CC"/>
                </a:solidFill>
              </a:rPr>
              <a:t>根据要求完成句子，每空一词。</a:t>
            </a:r>
            <a:endParaRPr lang="zh-CN" altLang="en-US" sz="3600" b="1" dirty="0">
              <a:solidFill>
                <a:srgbClr val="9900CC"/>
              </a:solidFill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468313" y="966788"/>
            <a:ext cx="8208962" cy="553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l">
              <a:lnSpc>
                <a:spcPct val="110000"/>
              </a:lnSpc>
              <a:buFontTx/>
              <a:buAutoNum type="arabicPeriod"/>
            </a:pPr>
            <a:r>
              <a:rPr lang="en-US" altLang="zh-CN" sz="3600" b="1" dirty="0">
                <a:latin typeface="Times New Roman" panose="02020603050405020304" pitchFamily="18" charset="0"/>
              </a:rPr>
              <a:t> My brother usually studies English </a:t>
            </a:r>
            <a:r>
              <a:rPr lang="en-US" altLang="zh-CN" sz="3600" b="1" u="sng" dirty="0">
                <a:latin typeface="Times New Roman" panose="02020603050405020304" pitchFamily="18" charset="0"/>
              </a:rPr>
              <a:t>by </a:t>
            </a:r>
            <a:endParaRPr lang="en-US" altLang="zh-CN" sz="3600" b="1" u="sng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</a:t>
            </a:r>
            <a:r>
              <a:rPr lang="en-US" altLang="zh-CN" sz="3600" b="1" u="sng" dirty="0">
                <a:latin typeface="Times New Roman" panose="02020603050405020304" pitchFamily="18" charset="0"/>
              </a:rPr>
              <a:t>working with friends</a:t>
            </a:r>
            <a:r>
              <a:rPr lang="en-US" altLang="zh-CN" sz="3600" b="1" dirty="0">
                <a:latin typeface="Times New Roman" panose="02020603050405020304" pitchFamily="18" charset="0"/>
              </a:rPr>
              <a:t>.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(</a:t>
            </a:r>
            <a:r>
              <a:rPr lang="zh-CN" altLang="en-US" sz="3600" b="1" dirty="0">
                <a:latin typeface="Times New Roman" panose="02020603050405020304" pitchFamily="18" charset="0"/>
              </a:rPr>
              <a:t>对画线部分提问</a:t>
            </a:r>
            <a:r>
              <a:rPr lang="en-US" altLang="zh-CN" sz="3600" b="1" dirty="0">
                <a:latin typeface="Times New Roman" panose="02020603050405020304" pitchFamily="18" charset="0"/>
              </a:rPr>
              <a:t>)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_____ ____ your brother usually study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English?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2. This boy isn’t old enough to do this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job. (</a:t>
            </a:r>
            <a:r>
              <a:rPr lang="zh-CN" altLang="en-US" sz="3600" b="1" dirty="0">
                <a:latin typeface="Times New Roman" panose="02020603050405020304" pitchFamily="18" charset="0"/>
              </a:rPr>
              <a:t>改为同义句</a:t>
            </a:r>
            <a:r>
              <a:rPr lang="en-US" altLang="zh-CN" sz="3600" b="1" dirty="0">
                <a:latin typeface="Times New Roman" panose="02020603050405020304" pitchFamily="18" charset="0"/>
              </a:rPr>
              <a:t>)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This boy is ____ ______ ____ do this 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job.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3203575" y="5300663"/>
            <a:ext cx="3282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too   young    to 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1042988" y="2852738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How  does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/>
      <p:bldP spid="1515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179388" y="692150"/>
            <a:ext cx="882015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zh-CN" altLang="en-US" sz="3600" b="1" dirty="0">
                <a:solidFill>
                  <a:srgbClr val="FF3399"/>
                </a:solidFill>
                <a:latin typeface="Times New Roman" panose="02020603050405020304" pitchFamily="18" charset="0"/>
              </a:rPr>
              <a:t>汉译英。</a:t>
            </a:r>
            <a:endParaRPr kumimoji="1" lang="zh-CN" altLang="en-US" sz="3600" b="1" dirty="0">
              <a:solidFill>
                <a:srgbClr val="FF3399"/>
              </a:solidFill>
              <a:latin typeface="Times New Roman" panose="02020603050405020304" pitchFamily="18" charset="0"/>
            </a:endParaRPr>
          </a:p>
          <a:p>
            <a:r>
              <a:rPr kumimoji="1" lang="en-US" altLang="zh-CN" sz="3600" b="1" dirty="0">
                <a:latin typeface="Times New Roman" panose="02020603050405020304" pitchFamily="18" charset="0"/>
              </a:rPr>
              <a:t>1. 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我说英语的时候根本不怕犯错误。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endParaRPr kumimoji="1" lang="zh-CN" altLang="en-US" sz="3600" b="1" dirty="0">
              <a:latin typeface="Times New Roman" panose="02020603050405020304" pitchFamily="18" charset="0"/>
            </a:endParaRPr>
          </a:p>
          <a:p>
            <a:r>
              <a:rPr kumimoji="1" lang="en-US" altLang="zh-CN" sz="3600" b="1" dirty="0">
                <a:latin typeface="Times New Roman" panose="02020603050405020304" pitchFamily="18" charset="0"/>
              </a:rPr>
              <a:t>2. </a:t>
            </a:r>
            <a:r>
              <a:rPr kumimoji="1" lang="zh-CN" altLang="en-US" sz="3600" b="1" dirty="0">
                <a:latin typeface="Times New Roman" panose="02020603050405020304" pitchFamily="18" charset="0"/>
              </a:rPr>
              <a:t>最糟糕的是他没带钥匙就把门锁上了。</a:t>
            </a:r>
            <a:endParaRPr kumimoji="1"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828675" y="2133600"/>
            <a:ext cx="8064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kumimoji="1"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I’m not afraid of making mistakes at all </a:t>
            </a:r>
            <a:endParaRPr kumimoji="1"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kumimoji="1"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when I speak English.</a:t>
            </a:r>
            <a:endParaRPr kumimoji="1"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755650" y="4797425"/>
            <a:ext cx="8064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kumimoji="1"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Worst of all, he locked the door without taking the key.</a:t>
            </a:r>
            <a:endParaRPr kumimoji="1" lang="en-US" altLang="zh-C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/>
      <p:bldP spid="152580" grpId="0"/>
    </p:bldLst>
  </p:timing>
</p:sld>
</file>

<file path=ppt/theme/theme1.xml><?xml version="1.0" encoding="utf-8"?>
<a:theme xmlns:a="http://schemas.openxmlformats.org/drawingml/2006/main" name="第一PPT模板网-WWW.1PPT.COM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10465</Words>
  <Application>WPS 演示</Application>
  <PresentationFormat>全屏显示(4:3)</PresentationFormat>
  <Paragraphs>534</Paragraphs>
  <Slides>44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58" baseType="lpstr">
      <vt:lpstr>Arial</vt:lpstr>
      <vt:lpstr>宋体</vt:lpstr>
      <vt:lpstr>Wingdings</vt:lpstr>
      <vt:lpstr>Arial</vt:lpstr>
      <vt:lpstr>微软雅黑</vt:lpstr>
      <vt:lpstr>Times New Roman</vt:lpstr>
      <vt:lpstr>Times</vt:lpstr>
      <vt:lpstr>Calibri</vt:lpstr>
      <vt:lpstr>Arial Black</vt:lpstr>
      <vt:lpstr>Arial Unicode MS</vt:lpstr>
      <vt:lpstr>Comic Sans MS</vt:lpstr>
      <vt:lpstr>PMingLiU</vt:lpstr>
      <vt:lpstr>Segoe Print</vt:lpstr>
      <vt:lpstr>第一PPT模板网-WWW.1PPT.COM​​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4</cp:revision>
  <dcterms:created xsi:type="dcterms:W3CDTF">2017-10-23T01:52:00Z</dcterms:created>
  <dcterms:modified xsi:type="dcterms:W3CDTF">2019-10-17T08:56:03Z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